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7" r:id="rId2"/>
    <p:sldId id="258" r:id="rId3"/>
    <p:sldId id="259" r:id="rId4"/>
    <p:sldId id="260" r:id="rId5"/>
    <p:sldId id="261" r:id="rId6"/>
    <p:sldId id="262" r:id="rId7"/>
    <p:sldId id="263" r:id="rId8"/>
    <p:sldId id="264" r:id="rId9"/>
    <p:sldId id="265" r:id="rId10"/>
    <p:sldId id="275" r:id="rId11"/>
    <p:sldId id="267" r:id="rId12"/>
    <p:sldId id="277" r:id="rId13"/>
    <p:sldId id="268" r:id="rId14"/>
    <p:sldId id="270" r:id="rId15"/>
    <p:sldId id="269" r:id="rId16"/>
    <p:sldId id="273" r:id="rId17"/>
    <p:sldId id="274" r:id="rId18"/>
    <p:sldId id="27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5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19"/>
    <p:restoredTop sz="94714"/>
  </p:normalViewPr>
  <p:slideViewPr>
    <p:cSldViewPr snapToGrid="0" snapToObjects="1">
      <p:cViewPr varScale="1">
        <p:scale>
          <a:sx n="78" d="100"/>
          <a:sy n="78" d="100"/>
        </p:scale>
        <p:origin x="176" y="1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04158-7491-6C46-B94B-DBD660C8D06C}" type="datetimeFigureOut">
              <a:rPr kumimoji="1" lang="zh-CN" altLang="en-US" smtClean="0"/>
              <a:t>2020/3/15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F23C6-B6AD-6646-969D-2CD14D2849B3}" type="slidenum">
              <a:rPr kumimoji="1" lang="zh-CN" altLang="en-US" smtClean="0"/>
              <a:t>‹#›</a:t>
            </a:fld>
            <a:endParaRPr kumimoji="1" lang="zh-CN" altLang="en-US"/>
          </a:p>
        </p:txBody>
      </p:sp>
    </p:spTree>
    <p:extLst>
      <p:ext uri="{BB962C8B-B14F-4D97-AF65-F5344CB8AC3E}">
        <p14:creationId xmlns:p14="http://schemas.microsoft.com/office/powerpoint/2010/main" val="162187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7BD709BB-CE0A-6945-B45B-FC963A787198}"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10BC29E-A9DC-4848-915F-EAFB9DFCCBB2}"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ECAC545-A894-DA40-B93C-67B6FEE7CD28}"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E7204B0F-D6F5-454B-84DC-40AE212DA870}"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3CE097A-80D2-AB4E-897A-C98F35DB4181}"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ACB5DC8-A338-214A-9169-2DC0137936A2}"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84C4E4E-57F0-1247-96FA-CF10AC6DE54C}"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0FBDC66E-B9BE-A347-BA08-876AC79A34E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759E532-22B3-1643-B737-654F09A49A09}"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8E5CA84B-5AA7-B242-96A5-C0BD2C2867EF}"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C88B4EED-D059-A349-BCFB-1A4478975F47}"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26287DF-C501-8247-A2D1-F422E0FAA6B7}"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4721C5E-3CF7-664A-9836-5D457F44E74F}"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85F8839B-56EC-0845-9E73-9F75B53F598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868DA4CF-168F-3C4F-8341-227EBEE8CC11}"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43EE8B71-83A5-7642-96C7-078E2E6A6958}"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DF1A74D-14A8-524A-969D-28907380AD90}"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412E8EFF-70C7-3844-9593-63379FF62D5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7B88144-3A40-D34C-A860-B6B55E384551}"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2D66992B-9A1E-6144-9CE9-B90D4BB7CCB2}"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67BC68E-5BA9-1A40-A414-76AEDCB51D2D}"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B84AE2A-DB3D-7E47-942D-3FCB0520749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8486DDCB-BDCE-5F49-803A-0C9EA35F97B0}" type="datetimeFigureOut">
              <a:rPr lang="zh-CN" altLang="en-US">
                <a:solidFill>
                  <a:prstClr val="black">
                    <a:tint val="75000"/>
                  </a:prstClr>
                </a:solidFill>
              </a:rPr>
              <a:pPr>
                <a:defRPr/>
              </a:pPr>
              <a:t>2020/3/15</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宋体" panose="02010600030101010101" pitchFamily="2" charset="-122"/>
              </a:defRPr>
            </a:lvl1pPr>
          </a:lstStyle>
          <a:p>
            <a:pPr fontAlgn="base">
              <a:spcBef>
                <a:spcPct val="0"/>
              </a:spcBef>
              <a:spcAft>
                <a:spcPct val="0"/>
              </a:spcAft>
              <a:defRPr/>
            </a:pPr>
            <a:fld id="{A31170F0-D32A-A14E-842D-F0A8F15BF315}"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292227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Freeform 596"/>
          <p:cNvSpPr>
            <a:spLocks/>
          </p:cNvSpPr>
          <p:nvPr/>
        </p:nvSpPr>
        <p:spPr bwMode="auto">
          <a:xfrm rot="16200000">
            <a:off x="4654174" y="-233710"/>
            <a:ext cx="3275215" cy="7799244"/>
          </a:xfrm>
          <a:custGeom>
            <a:avLst/>
            <a:gdLst>
              <a:gd name="T0" fmla="*/ 0 w 1134"/>
              <a:gd name="T1" fmla="*/ 0 h 1950"/>
              <a:gd name="T2" fmla="*/ 0 w 1134"/>
              <a:gd name="T3" fmla="*/ 2147483647 h 1950"/>
              <a:gd name="T4" fmla="*/ 2147483647 w 1134"/>
              <a:gd name="T5" fmla="*/ 2147483647 h 1950"/>
              <a:gd name="T6" fmla="*/ 2147483647 w 1134"/>
              <a:gd name="T7" fmla="*/ 2147483647 h 1950"/>
              <a:gd name="T8" fmla="*/ 0 w 1134"/>
              <a:gd name="T9" fmla="*/ 0 h 1950"/>
              <a:gd name="T10" fmla="*/ 0 60000 65536"/>
              <a:gd name="T11" fmla="*/ 0 60000 65536"/>
              <a:gd name="T12" fmla="*/ 0 60000 65536"/>
              <a:gd name="T13" fmla="*/ 0 60000 65536"/>
              <a:gd name="T14" fmla="*/ 0 60000 65536"/>
              <a:gd name="T15" fmla="*/ 0 w 1134"/>
              <a:gd name="T16" fmla="*/ 0 h 1950"/>
              <a:gd name="T17" fmla="*/ 1134 w 1134"/>
              <a:gd name="T18" fmla="*/ 1950 h 1950"/>
            </a:gdLst>
            <a:ahLst/>
            <a:cxnLst>
              <a:cxn ang="T10">
                <a:pos x="T0" y="T1"/>
              </a:cxn>
              <a:cxn ang="T11">
                <a:pos x="T2" y="T3"/>
              </a:cxn>
              <a:cxn ang="T12">
                <a:pos x="T4" y="T5"/>
              </a:cxn>
              <a:cxn ang="T13">
                <a:pos x="T6" y="T7"/>
              </a:cxn>
              <a:cxn ang="T14">
                <a:pos x="T8" y="T9"/>
              </a:cxn>
            </a:cxnLst>
            <a:rect l="T15" t="T16" r="T17" b="T18"/>
            <a:pathLst>
              <a:path w="1134" h="1950">
                <a:moveTo>
                  <a:pt x="0" y="0"/>
                </a:moveTo>
                <a:lnTo>
                  <a:pt x="0" y="1950"/>
                </a:lnTo>
                <a:lnTo>
                  <a:pt x="1134" y="1814"/>
                </a:lnTo>
                <a:lnTo>
                  <a:pt x="1134" y="136"/>
                </a:lnTo>
                <a:lnTo>
                  <a:pt x="0" y="0"/>
                </a:lnTo>
                <a:close/>
              </a:path>
            </a:pathLst>
          </a:custGeom>
          <a:solidFill>
            <a:schemeClr val="accent5">
              <a:lumMod val="75000"/>
            </a:schemeClr>
          </a:solidFill>
          <a:ln w="12700">
            <a:noFill/>
            <a:round/>
            <a:headEnd/>
            <a:tailEnd/>
          </a:ln>
        </p:spPr>
        <p:txBody>
          <a:bodyPr wrap="none" lIns="87313" tIns="44450" rIns="87313" bIns="44450" anchor="ctr"/>
          <a:lstStyle/>
          <a:p>
            <a:pPr>
              <a:defRPr/>
            </a:pPr>
            <a:endParaRPr lang="zh-CN" altLang="en-US" kern="0">
              <a:solidFill>
                <a:sysClr val="windowText" lastClr="000000"/>
              </a:solidFill>
              <a:latin typeface="Arial" panose="020B0604020202020204" pitchFamily="34" charset="0"/>
            </a:endParaRPr>
          </a:p>
        </p:txBody>
      </p:sp>
      <p:grpSp>
        <p:nvGrpSpPr>
          <p:cNvPr id="3076" name="组合 21"/>
          <p:cNvGrpSpPr>
            <a:grpSpLocks/>
          </p:cNvGrpSpPr>
          <p:nvPr/>
        </p:nvGrpSpPr>
        <p:grpSpPr bwMode="auto">
          <a:xfrm>
            <a:off x="4486564" y="4367389"/>
            <a:ext cx="3194716" cy="352011"/>
            <a:chOff x="1811867" y="3185013"/>
            <a:chExt cx="4035239" cy="416455"/>
          </a:xfrm>
        </p:grpSpPr>
        <p:sp>
          <p:nvSpPr>
            <p:cNvPr id="5" name="圆角矩形 22"/>
            <p:cNvSpPr/>
            <p:nvPr/>
          </p:nvSpPr>
          <p:spPr bwMode="auto">
            <a:xfrm>
              <a:off x="1835696" y="3213522"/>
              <a:ext cx="4011410" cy="387946"/>
            </a:xfrm>
            <a:prstGeom prst="roundRect">
              <a:avLst>
                <a:gd name="adj" fmla="val 42270"/>
              </a:avLst>
            </a:prstGeom>
            <a:solidFill>
              <a:schemeClr val="tx1">
                <a:lumMod val="50000"/>
                <a:lumOff val="50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grpSp>
          <p:nvGrpSpPr>
            <p:cNvPr id="6" name="组合 106"/>
            <p:cNvGrpSpPr/>
            <p:nvPr/>
          </p:nvGrpSpPr>
          <p:grpSpPr bwMode="auto">
            <a:xfrm>
              <a:off x="1811867" y="3185013"/>
              <a:ext cx="559645" cy="416455"/>
              <a:chOff x="899592" y="2377261"/>
              <a:chExt cx="720079" cy="574619"/>
            </a:xfrm>
            <a:effectLst>
              <a:outerShdw blurRad="50800" dist="38100" dir="2700000" algn="tl" rotWithShape="0">
                <a:prstClr val="black">
                  <a:alpha val="40000"/>
                </a:prstClr>
              </a:outerShdw>
            </a:effectLst>
          </p:grpSpPr>
          <p:sp>
            <p:nvSpPr>
              <p:cNvPr id="7" name="圆角矩形 24"/>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a typeface="微软雅黑" pitchFamily="34" charset="-122"/>
                </a:endParaRPr>
              </a:p>
            </p:txBody>
          </p:sp>
          <p:sp>
            <p:nvSpPr>
              <p:cNvPr id="8" name="圆角矩形 25"/>
              <p:cNvSpPr/>
              <p:nvPr/>
            </p:nvSpPr>
            <p:spPr>
              <a:xfrm>
                <a:off x="920239" y="2397813"/>
                <a:ext cx="681257" cy="533517"/>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a typeface="微软雅黑" pitchFamily="34" charset="-122"/>
                </a:endParaRPr>
              </a:p>
            </p:txBody>
          </p:sp>
        </p:grpSp>
      </p:grpSp>
      <p:sp>
        <p:nvSpPr>
          <p:cNvPr id="9" name="Shape 74"/>
          <p:cNvSpPr txBox="1">
            <a:spLocks/>
          </p:cNvSpPr>
          <p:nvPr/>
        </p:nvSpPr>
        <p:spPr>
          <a:xfrm>
            <a:off x="2926079" y="2028304"/>
            <a:ext cx="6658225" cy="2144685"/>
          </a:xfrm>
          <a:prstGeom prst="rect">
            <a:avLst/>
          </a:prstGeom>
          <a:ln w="3175">
            <a:miter lim="400000"/>
          </a:ln>
        </p:spPr>
        <p:txBody>
          <a:bodyPr lIns="38100" tIns="38100" rIns="38100" bIns="38100"/>
          <a:lstStyle>
            <a:lvl1pPr defTabSz="825500">
              <a:spcBef>
                <a:spcPct val="20000"/>
              </a:spcBef>
              <a:buFont typeface="Arial" charset="0"/>
              <a:buChar char="•"/>
              <a:defRPr sz="3200">
                <a:solidFill>
                  <a:schemeClr val="tx1"/>
                </a:solidFill>
                <a:latin typeface="Calibri" charset="0"/>
                <a:ea typeface="宋体" charset="-122"/>
              </a:defRPr>
            </a:lvl1pPr>
            <a:lvl2pPr indent="228600" defTabSz="825500">
              <a:spcBef>
                <a:spcPct val="20000"/>
              </a:spcBef>
              <a:buFont typeface="Arial" charset="0"/>
              <a:buChar char="–"/>
              <a:defRPr sz="2800">
                <a:solidFill>
                  <a:schemeClr val="tx1"/>
                </a:solidFill>
                <a:latin typeface="Calibri" charset="0"/>
                <a:ea typeface="宋体" charset="-122"/>
              </a:defRPr>
            </a:lvl2pPr>
            <a:lvl3pPr indent="457200" defTabSz="825500">
              <a:spcBef>
                <a:spcPct val="20000"/>
              </a:spcBef>
              <a:buFont typeface="Arial" charset="0"/>
              <a:buChar char="•"/>
              <a:defRPr sz="2400">
                <a:solidFill>
                  <a:schemeClr val="tx1"/>
                </a:solidFill>
                <a:latin typeface="Calibri" charset="0"/>
                <a:ea typeface="宋体" charset="-122"/>
              </a:defRPr>
            </a:lvl3pPr>
            <a:lvl4pPr indent="685800" defTabSz="825500">
              <a:spcBef>
                <a:spcPct val="20000"/>
              </a:spcBef>
              <a:buFont typeface="Arial" charset="0"/>
              <a:buChar char="–"/>
              <a:defRPr sz="2000">
                <a:solidFill>
                  <a:schemeClr val="tx1"/>
                </a:solidFill>
                <a:latin typeface="Calibri" charset="0"/>
                <a:ea typeface="宋体" charset="-122"/>
              </a:defRPr>
            </a:lvl4pPr>
            <a:lvl5pPr indent="914400" defTabSz="825500">
              <a:spcBef>
                <a:spcPct val="20000"/>
              </a:spcBef>
              <a:buFont typeface="Arial" charset="0"/>
              <a:buChar char="»"/>
              <a:defRPr sz="2000">
                <a:solidFill>
                  <a:schemeClr val="tx1"/>
                </a:solidFill>
                <a:latin typeface="Calibri" charset="0"/>
                <a:ea typeface="宋体" charset="-122"/>
              </a:defRPr>
            </a:lvl5pPr>
            <a:lvl6pPr marL="457200" indent="914400" defTabSz="8255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914400" indent="914400" defTabSz="8255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1371600" indent="914400" defTabSz="8255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1828800" indent="914400" defTabSz="8255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lgn="ctr" fontAlgn="base">
              <a:lnSpc>
                <a:spcPct val="150000"/>
              </a:lnSpc>
              <a:spcBef>
                <a:spcPct val="0"/>
              </a:spcBef>
              <a:spcAft>
                <a:spcPct val="0"/>
              </a:spcAft>
              <a:buFontTx/>
              <a:buNone/>
            </a:pP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The</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Design</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and</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Development</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of</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C</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Programming</a:t>
            </a:r>
            <a:r>
              <a:rPr lang="zh-CN" altLang="en-US"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 </a:t>
            </a:r>
            <a:r>
              <a:rPr lang="en-US" altLang="zh-CN" sz="4000" b="1" dirty="0" smtClean="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rPr>
              <a:t>Language</a:t>
            </a:r>
            <a:endParaRPr lang="en-US" altLang="zh-CN" sz="4000" b="1" dirty="0">
              <a:solidFill>
                <a:prstClr val="white"/>
              </a:solidFill>
              <a:effectLst>
                <a:outerShdw blurRad="38100" dist="38100" dir="2700000" algn="tl">
                  <a:srgbClr val="C0C0C0"/>
                </a:outerShdw>
              </a:effectLst>
              <a:latin typeface="Roboto Bold" charset="0"/>
              <a:ea typeface="Roboto Bold" charset="0"/>
              <a:cs typeface="Roboto Bold" charset="0"/>
              <a:sym typeface="Roboto Bold" charset="0"/>
            </a:endParaRPr>
          </a:p>
        </p:txBody>
      </p:sp>
      <p:sp>
        <p:nvSpPr>
          <p:cNvPr id="10" name="Shape 75"/>
          <p:cNvSpPr/>
          <p:nvPr/>
        </p:nvSpPr>
        <p:spPr>
          <a:xfrm>
            <a:off x="4917063" y="4391486"/>
            <a:ext cx="2512905" cy="362127"/>
          </a:xfrm>
          <a:prstGeom prst="rect">
            <a:avLst/>
          </a:prstGeom>
          <a:ln w="3175">
            <a:miter lim="400000"/>
          </a:ln>
        </p:spPr>
        <p:txBody>
          <a:bodyPr lIns="38100" tIns="38100" rIns="38100" bIns="38100">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base">
              <a:spcBef>
                <a:spcPct val="0"/>
              </a:spcBef>
              <a:spcAft>
                <a:spcPct val="0"/>
              </a:spcAft>
            </a:pPr>
            <a:r>
              <a:rPr kumimoji="1" lang="en-US" altLang="zh-CN" sz="1600" dirty="0" smtClean="0">
                <a:solidFill>
                  <a:prstClr val="white"/>
                </a:solidFill>
                <a:latin typeface="Helvetica Neue Medium" charset="0"/>
                <a:ea typeface="Helvetica Neue Medium" charset="0"/>
                <a:cs typeface="宋体" charset="-122"/>
                <a:sym typeface="+mn-lt" charset="0"/>
              </a:rPr>
              <a:t>Teacher:</a:t>
            </a:r>
            <a:r>
              <a:rPr kumimoji="1" lang="zh-CN" altLang="en-US" sz="1600" dirty="0" smtClean="0">
                <a:solidFill>
                  <a:prstClr val="white"/>
                </a:solidFill>
                <a:latin typeface="Helvetica Neue Medium" charset="0"/>
                <a:ea typeface="Helvetica Neue Medium" charset="0"/>
                <a:cs typeface="宋体" charset="-122"/>
                <a:sym typeface="+mn-lt" charset="0"/>
              </a:rPr>
              <a:t> </a:t>
            </a:r>
            <a:r>
              <a:rPr kumimoji="1" lang="en-US" altLang="zh-CN" sz="1600" dirty="0" smtClean="0">
                <a:solidFill>
                  <a:prstClr val="white"/>
                </a:solidFill>
                <a:latin typeface="Helvetica Neue Medium" charset="0"/>
                <a:ea typeface="Helvetica Neue Medium" charset="0"/>
                <a:cs typeface="宋体" charset="-122"/>
                <a:sym typeface="+mn-lt" charset="0"/>
              </a:rPr>
              <a:t>Zong</a:t>
            </a:r>
            <a:r>
              <a:rPr kumimoji="1" lang="zh-CN" altLang="en-US" sz="1600" dirty="0" smtClean="0">
                <a:solidFill>
                  <a:prstClr val="white"/>
                </a:solidFill>
                <a:latin typeface="Helvetica Neue Medium" charset="0"/>
                <a:ea typeface="Helvetica Neue Medium" charset="0"/>
                <a:cs typeface="宋体" charset="-122"/>
                <a:sym typeface="+mn-lt" charset="0"/>
              </a:rPr>
              <a:t> </a:t>
            </a:r>
            <a:r>
              <a:rPr kumimoji="1" lang="en-US" altLang="zh-CN" sz="1600" dirty="0" smtClean="0">
                <a:solidFill>
                  <a:prstClr val="white"/>
                </a:solidFill>
                <a:latin typeface="Helvetica Neue Medium" charset="0"/>
                <a:ea typeface="Helvetica Neue Medium" charset="0"/>
                <a:cs typeface="宋体" charset="-122"/>
                <a:sym typeface="+mn-lt" charset="0"/>
              </a:rPr>
              <a:t>Lou</a:t>
            </a:r>
            <a:endParaRPr kumimoji="1" lang="zh-CN" altLang="en-US" sz="1600" dirty="0">
              <a:solidFill>
                <a:prstClr val="white"/>
              </a:solidFill>
              <a:latin typeface="Helvetica Neue Medium" charset="0"/>
              <a:ea typeface="Helvetica Neue Medium" charset="0"/>
              <a:cs typeface="宋体" charset="-122"/>
              <a:sym typeface="+mn-lt"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867" y="5803669"/>
            <a:ext cx="4273296" cy="762000"/>
          </a:xfrm>
          <a:prstGeom prst="rect">
            <a:avLst/>
          </a:prstGeom>
        </p:spPr>
      </p:pic>
    </p:spTree>
    <p:extLst>
      <p:ext uri="{BB962C8B-B14F-4D97-AF65-F5344CB8AC3E}">
        <p14:creationId xmlns:p14="http://schemas.microsoft.com/office/powerpoint/2010/main" val="179550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文本框 2"/>
          <p:cNvSpPr txBox="1"/>
          <p:nvPr/>
        </p:nvSpPr>
        <p:spPr>
          <a:xfrm>
            <a:off x="1856872" y="193801"/>
            <a:ext cx="8574949" cy="830997"/>
          </a:xfrm>
          <a:prstGeom prst="rect">
            <a:avLst/>
          </a:prstGeom>
          <a:noFill/>
        </p:spPr>
        <p:txBody>
          <a:bodyPr wrap="square" rtlCol="0">
            <a:spAutoFit/>
          </a:bodyPr>
          <a:lstStyle/>
          <a:p>
            <a:r>
              <a:rPr lang="en-US" altLang="zh-CN" sz="4800" b="1" dirty="0" err="1" smtClean="0">
                <a:solidFill>
                  <a:schemeClr val="bg1"/>
                </a:solidFill>
              </a:rPr>
              <a:t>Mondern</a:t>
            </a:r>
            <a:r>
              <a:rPr lang="zh-CN" altLang="en-US" sz="4800" b="1" dirty="0" smtClean="0">
                <a:solidFill>
                  <a:schemeClr val="bg1"/>
                </a:solidFill>
              </a:rPr>
              <a:t> </a:t>
            </a:r>
            <a:r>
              <a:rPr lang="en-US" altLang="zh-CN" sz="4800" b="1" dirty="0" smtClean="0">
                <a:solidFill>
                  <a:schemeClr val="bg1"/>
                </a:solidFill>
              </a:rPr>
              <a:t>Computer</a:t>
            </a:r>
            <a:r>
              <a:rPr lang="zh-CN" altLang="en-US" sz="4800" b="1" dirty="0" smtClean="0">
                <a:solidFill>
                  <a:schemeClr val="bg1"/>
                </a:solidFill>
              </a:rPr>
              <a:t> </a:t>
            </a:r>
            <a:r>
              <a:rPr lang="en-US" altLang="zh-CN" sz="4800" b="1" dirty="0" smtClean="0">
                <a:solidFill>
                  <a:schemeClr val="bg1"/>
                </a:solidFill>
              </a:rPr>
              <a:t>Architecture</a:t>
            </a:r>
            <a:r>
              <a:rPr lang="zh-CN" altLang="en-US" sz="4800" b="1" dirty="0" smtClean="0">
                <a:solidFill>
                  <a:schemeClr val="bg1"/>
                </a:solidFill>
              </a:rPr>
              <a:t> </a:t>
            </a:r>
            <a:endParaRPr lang="en-US" altLang="zh-CN" sz="4800" b="1" dirty="0" smtClean="0">
              <a:solidFill>
                <a:schemeClr val="bg1"/>
              </a:solidFill>
            </a:endParaRPr>
          </a:p>
        </p:txBody>
      </p:sp>
      <p:pic>
        <p:nvPicPr>
          <p:cNvPr id="4" name="图片 3"/>
          <p:cNvPicPr>
            <a:picLocks noChangeAspect="1"/>
          </p:cNvPicPr>
          <p:nvPr/>
        </p:nvPicPr>
        <p:blipFill>
          <a:blip r:embed="rId3"/>
          <a:stretch>
            <a:fillRect/>
          </a:stretch>
        </p:blipFill>
        <p:spPr>
          <a:xfrm>
            <a:off x="1316544" y="1472129"/>
            <a:ext cx="3717352" cy="3539566"/>
          </a:xfrm>
          <a:prstGeom prst="rect">
            <a:avLst/>
          </a:prstGeom>
        </p:spPr>
      </p:pic>
      <p:sp>
        <p:nvSpPr>
          <p:cNvPr id="8" name="文本框 7"/>
          <p:cNvSpPr txBox="1"/>
          <p:nvPr/>
        </p:nvSpPr>
        <p:spPr>
          <a:xfrm>
            <a:off x="5033896" y="1226043"/>
            <a:ext cx="6292194" cy="3785652"/>
          </a:xfrm>
          <a:prstGeom prst="rect">
            <a:avLst/>
          </a:prstGeom>
          <a:noFill/>
        </p:spPr>
        <p:txBody>
          <a:bodyPr wrap="square" rtlCol="0">
            <a:spAutoFit/>
          </a:bodyPr>
          <a:lstStyle/>
          <a:p>
            <a:pPr>
              <a:lnSpc>
                <a:spcPct val="150000"/>
              </a:lnSpc>
            </a:pPr>
            <a:r>
              <a:rPr kumimoji="1" lang="en-US" altLang="zh-CN" sz="3200" dirty="0" smtClean="0"/>
              <a:t>The</a:t>
            </a:r>
            <a:r>
              <a:rPr kumimoji="1" lang="zh-CN" altLang="en-US" sz="3200" dirty="0" smtClean="0"/>
              <a:t> </a:t>
            </a:r>
            <a:r>
              <a:rPr kumimoji="1" lang="en-US" altLang="zh-CN" sz="3200" dirty="0" smtClean="0"/>
              <a:t>modern</a:t>
            </a:r>
            <a:r>
              <a:rPr kumimoji="1" lang="zh-CN" altLang="en-US" sz="3200" dirty="0" smtClean="0"/>
              <a:t> </a:t>
            </a:r>
            <a:r>
              <a:rPr kumimoji="1" lang="en-US" altLang="zh-CN" sz="3200" dirty="0" smtClean="0"/>
              <a:t>computer</a:t>
            </a:r>
            <a:r>
              <a:rPr kumimoji="1" lang="zh-CN" altLang="en-US" sz="3200" dirty="0" smtClean="0"/>
              <a:t> </a:t>
            </a:r>
            <a:r>
              <a:rPr kumimoji="1" lang="en-US" altLang="zh-CN" sz="3200" dirty="0" smtClean="0"/>
              <a:t>is</a:t>
            </a:r>
            <a:r>
              <a:rPr kumimoji="1" lang="zh-CN" altLang="en-US" sz="3200" dirty="0" smtClean="0"/>
              <a:t> </a:t>
            </a:r>
            <a:r>
              <a:rPr kumimoji="1" lang="en-US" altLang="zh-CN" sz="3200" dirty="0" smtClean="0"/>
              <a:t>based</a:t>
            </a:r>
            <a:r>
              <a:rPr kumimoji="1" lang="zh-CN" altLang="en-US" sz="3200" dirty="0" smtClean="0"/>
              <a:t> </a:t>
            </a:r>
            <a:r>
              <a:rPr kumimoji="1" lang="en-US" altLang="zh-CN" sz="3200" dirty="0" smtClean="0"/>
              <a:t>on</a:t>
            </a:r>
            <a:r>
              <a:rPr kumimoji="1" lang="zh-CN" altLang="en-US" sz="3200" dirty="0" smtClean="0"/>
              <a:t> </a:t>
            </a:r>
            <a:r>
              <a:rPr kumimoji="1" lang="en-US" altLang="zh-CN" sz="3200" dirty="0" smtClean="0"/>
              <a:t>the</a:t>
            </a:r>
            <a:r>
              <a:rPr kumimoji="1" lang="zh-CN" altLang="en-US" sz="3200" dirty="0" smtClean="0"/>
              <a:t>  </a:t>
            </a:r>
            <a:r>
              <a:rPr lang="en-US" altLang="zh-CN" sz="3200" dirty="0" smtClean="0"/>
              <a:t>von </a:t>
            </a:r>
            <a:r>
              <a:rPr lang="en-US" altLang="zh-CN" sz="3200" dirty="0"/>
              <a:t>Neumann </a:t>
            </a:r>
            <a:r>
              <a:rPr lang="en-US" altLang="zh-CN" sz="3200" dirty="0" smtClean="0"/>
              <a:t>architecture.</a:t>
            </a:r>
            <a:r>
              <a:rPr lang="zh-CN" altLang="en-US" sz="3200" dirty="0" smtClean="0"/>
              <a:t> </a:t>
            </a:r>
            <a:endParaRPr lang="en-US" altLang="zh-CN" sz="3200" dirty="0" smtClean="0"/>
          </a:p>
          <a:p>
            <a:pPr>
              <a:lnSpc>
                <a:spcPct val="150000"/>
              </a:lnSpc>
            </a:pPr>
            <a:r>
              <a:rPr lang="en-US" altLang="zh-CN" sz="3200" b="1" i="1" dirty="0" smtClean="0">
                <a:solidFill>
                  <a:srgbClr val="C00000"/>
                </a:solidFill>
              </a:rPr>
              <a:t>But</a:t>
            </a:r>
            <a:r>
              <a:rPr lang="zh-CN" altLang="en-US" sz="3200" i="1" dirty="0" smtClean="0">
                <a:solidFill>
                  <a:srgbClr val="C00000"/>
                </a:solidFill>
              </a:rPr>
              <a:t> </a:t>
            </a:r>
            <a:r>
              <a:rPr lang="en-US" altLang="zh-CN" sz="3200" b="1" i="1" dirty="0">
                <a:solidFill>
                  <a:srgbClr val="C00000"/>
                </a:solidFill>
              </a:rPr>
              <a:t>there is no definite way to differentiate code and data that is resident in </a:t>
            </a:r>
            <a:r>
              <a:rPr lang="en-US" altLang="zh-CN" sz="3200" b="1" i="1" dirty="0" smtClean="0">
                <a:solidFill>
                  <a:srgbClr val="C00000"/>
                </a:solidFill>
              </a:rPr>
              <a:t>memory</a:t>
            </a:r>
            <a:r>
              <a:rPr lang="zh-CN" altLang="en-US" sz="3200" b="1" i="1" dirty="0">
                <a:solidFill>
                  <a:srgbClr val="C00000"/>
                </a:solidFill>
              </a:rPr>
              <a:t> </a:t>
            </a:r>
            <a:r>
              <a:rPr lang="en-US" altLang="zh-CN" sz="3200" b="1" i="1" dirty="0" smtClean="0">
                <a:solidFill>
                  <a:srgbClr val="C00000"/>
                </a:solidFill>
              </a:rPr>
              <a:t>in</a:t>
            </a:r>
            <a:r>
              <a:rPr lang="zh-CN" altLang="en-US" sz="3200" b="1" i="1" dirty="0" smtClean="0">
                <a:solidFill>
                  <a:srgbClr val="C00000"/>
                </a:solidFill>
              </a:rPr>
              <a:t> </a:t>
            </a:r>
            <a:r>
              <a:rPr lang="en-US" altLang="zh-CN" sz="3200" b="1" i="1" dirty="0" smtClean="0">
                <a:solidFill>
                  <a:srgbClr val="C00000"/>
                </a:solidFill>
              </a:rPr>
              <a:t>it.</a:t>
            </a:r>
            <a:endParaRPr kumimoji="1" lang="zh-CN" altLang="en-US" sz="3200" b="1" i="1" dirty="0">
              <a:solidFill>
                <a:srgbClr val="C00000"/>
              </a:solidFill>
            </a:endParaRPr>
          </a:p>
        </p:txBody>
      </p:sp>
    </p:spTree>
    <p:extLst>
      <p:ext uri="{BB962C8B-B14F-4D97-AF65-F5344CB8AC3E}">
        <p14:creationId xmlns:p14="http://schemas.microsoft.com/office/powerpoint/2010/main" val="24996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矩形 2"/>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 name="文本框 3"/>
          <p:cNvSpPr txBox="1"/>
          <p:nvPr/>
        </p:nvSpPr>
        <p:spPr>
          <a:xfrm>
            <a:off x="1101437" y="193801"/>
            <a:ext cx="11526982" cy="830997"/>
          </a:xfrm>
          <a:prstGeom prst="rect">
            <a:avLst/>
          </a:prstGeom>
          <a:noFill/>
        </p:spPr>
        <p:txBody>
          <a:bodyPr wrap="square" rtlCol="0">
            <a:spAutoFit/>
          </a:bodyPr>
          <a:lstStyle/>
          <a:p>
            <a:r>
              <a:rPr lang="en-US" altLang="zh-CN" sz="4800" b="1" dirty="0" smtClean="0">
                <a:solidFill>
                  <a:schemeClr val="bg1"/>
                </a:solidFill>
              </a:rPr>
              <a:t>How</a:t>
            </a:r>
            <a:r>
              <a:rPr lang="zh-CN" altLang="en-US" sz="4800" b="1" dirty="0" smtClean="0">
                <a:solidFill>
                  <a:schemeClr val="bg1"/>
                </a:solidFill>
              </a:rPr>
              <a:t> </a:t>
            </a:r>
            <a:r>
              <a:rPr lang="en-US" altLang="zh-CN" sz="4800" b="1" dirty="0" smtClean="0">
                <a:solidFill>
                  <a:schemeClr val="bg1"/>
                </a:solidFill>
              </a:rPr>
              <a:t>to</a:t>
            </a:r>
            <a:r>
              <a:rPr lang="zh-CN" altLang="en-US" sz="4800" b="1" dirty="0" smtClean="0">
                <a:solidFill>
                  <a:schemeClr val="bg1"/>
                </a:solidFill>
              </a:rPr>
              <a:t> </a:t>
            </a:r>
            <a:r>
              <a:rPr lang="en-US" altLang="zh-CN" sz="4800" b="1" dirty="0" smtClean="0">
                <a:solidFill>
                  <a:schemeClr val="bg1"/>
                </a:solidFill>
              </a:rPr>
              <a:t>communicate</a:t>
            </a:r>
            <a:r>
              <a:rPr lang="zh-CN" altLang="en-US" sz="4800" b="1" dirty="0" smtClean="0">
                <a:solidFill>
                  <a:schemeClr val="bg1"/>
                </a:solidFill>
              </a:rPr>
              <a:t> </a:t>
            </a:r>
            <a:r>
              <a:rPr lang="en-US" altLang="zh-CN" sz="4800" b="1" dirty="0" smtClean="0">
                <a:solidFill>
                  <a:schemeClr val="bg1"/>
                </a:solidFill>
              </a:rPr>
              <a:t>with</a:t>
            </a:r>
            <a:r>
              <a:rPr lang="zh-CN" altLang="en-US" sz="4800" b="1" dirty="0" smtClean="0">
                <a:solidFill>
                  <a:schemeClr val="bg1"/>
                </a:solidFill>
              </a:rPr>
              <a:t> </a:t>
            </a:r>
            <a:r>
              <a:rPr lang="en-US" altLang="zh-CN" sz="4800" b="1" dirty="0" smtClean="0">
                <a:solidFill>
                  <a:schemeClr val="bg1"/>
                </a:solidFill>
              </a:rPr>
              <a:t>the</a:t>
            </a:r>
            <a:r>
              <a:rPr lang="zh-CN" altLang="en-US" sz="4800" b="1" dirty="0" smtClean="0">
                <a:solidFill>
                  <a:schemeClr val="bg1"/>
                </a:solidFill>
              </a:rPr>
              <a:t> </a:t>
            </a:r>
            <a:r>
              <a:rPr lang="en-US" altLang="zh-CN" sz="4800" b="1" dirty="0" smtClean="0">
                <a:solidFill>
                  <a:schemeClr val="bg1"/>
                </a:solidFill>
              </a:rPr>
              <a:t>computer?</a:t>
            </a:r>
          </a:p>
        </p:txBody>
      </p:sp>
      <p:pic>
        <p:nvPicPr>
          <p:cNvPr id="7" name="图片 6"/>
          <p:cNvPicPr>
            <a:picLocks noChangeAspect="1"/>
          </p:cNvPicPr>
          <p:nvPr/>
        </p:nvPicPr>
        <p:blipFill>
          <a:blip r:embed="rId3"/>
          <a:stretch>
            <a:fillRect/>
          </a:stretch>
        </p:blipFill>
        <p:spPr>
          <a:xfrm>
            <a:off x="1101437" y="1280431"/>
            <a:ext cx="4785632" cy="4516311"/>
          </a:xfrm>
          <a:prstGeom prst="rect">
            <a:avLst/>
          </a:prstGeom>
        </p:spPr>
      </p:pic>
      <p:sp>
        <p:nvSpPr>
          <p:cNvPr id="8" name="文本框 7"/>
          <p:cNvSpPr txBox="1"/>
          <p:nvPr/>
        </p:nvSpPr>
        <p:spPr>
          <a:xfrm>
            <a:off x="5874286" y="1427289"/>
            <a:ext cx="5970058" cy="4448013"/>
          </a:xfrm>
          <a:prstGeom prst="rect">
            <a:avLst/>
          </a:prstGeom>
          <a:noFill/>
        </p:spPr>
        <p:txBody>
          <a:bodyPr wrap="square" rtlCol="0">
            <a:spAutoFit/>
          </a:bodyPr>
          <a:lstStyle/>
          <a:p>
            <a:pPr>
              <a:lnSpc>
                <a:spcPct val="150000"/>
              </a:lnSpc>
            </a:pPr>
            <a:r>
              <a:rPr kumimoji="1" lang="en-US" altLang="zh-CN" sz="3200" dirty="0" smtClean="0"/>
              <a:t>For</a:t>
            </a:r>
            <a:r>
              <a:rPr kumimoji="1" lang="zh-CN" altLang="en-US" sz="3200" dirty="0" smtClean="0"/>
              <a:t> </a:t>
            </a:r>
            <a:r>
              <a:rPr kumimoji="1" lang="en-US" altLang="zh-CN" sz="3200" dirty="0" smtClean="0"/>
              <a:t>example,</a:t>
            </a:r>
            <a:r>
              <a:rPr kumimoji="1" lang="zh-CN" altLang="en-US" sz="3200" dirty="0" smtClean="0"/>
              <a:t> </a:t>
            </a:r>
            <a:r>
              <a:rPr kumimoji="1" lang="en-US" altLang="zh-CN" sz="3200" dirty="0" smtClean="0"/>
              <a:t>how</a:t>
            </a:r>
            <a:r>
              <a:rPr kumimoji="1" lang="zh-CN" altLang="en-US" sz="3200" dirty="0" smtClean="0"/>
              <a:t> </a:t>
            </a:r>
            <a:r>
              <a:rPr kumimoji="1" lang="en-US" altLang="zh-CN" sz="3200" dirty="0" smtClean="0"/>
              <a:t>can</a:t>
            </a:r>
            <a:r>
              <a:rPr kumimoji="1" lang="zh-CN" altLang="en-US" sz="3200" dirty="0" smtClean="0"/>
              <a:t> </a:t>
            </a:r>
            <a:r>
              <a:rPr kumimoji="1" lang="en-US" altLang="zh-CN" sz="3200" dirty="0" smtClean="0"/>
              <a:t>a</a:t>
            </a:r>
            <a:r>
              <a:rPr kumimoji="1" lang="zh-CN" altLang="en-US" sz="3200" dirty="0" smtClean="0"/>
              <a:t> </a:t>
            </a:r>
            <a:r>
              <a:rPr kumimoji="1" lang="en-US" altLang="zh-CN" sz="3200" dirty="0" smtClean="0"/>
              <a:t>Chinese</a:t>
            </a:r>
            <a:r>
              <a:rPr kumimoji="1" lang="zh-CN" altLang="en-US" sz="3200" dirty="0" smtClean="0"/>
              <a:t> </a:t>
            </a:r>
            <a:r>
              <a:rPr kumimoji="1" lang="en-US" altLang="zh-CN" sz="3200" dirty="0" smtClean="0"/>
              <a:t>people</a:t>
            </a:r>
            <a:r>
              <a:rPr kumimoji="1" lang="zh-CN" altLang="en-US" sz="3200" dirty="0" smtClean="0"/>
              <a:t> </a:t>
            </a:r>
            <a:r>
              <a:rPr kumimoji="1" lang="en-US" altLang="zh-CN" sz="3200" dirty="0" smtClean="0"/>
              <a:t>communicate</a:t>
            </a:r>
            <a:r>
              <a:rPr kumimoji="1" lang="zh-CN" altLang="en-US" sz="3200" dirty="0" smtClean="0"/>
              <a:t> </a:t>
            </a:r>
            <a:r>
              <a:rPr kumimoji="1" lang="en-US" altLang="zh-CN" sz="3200" dirty="0" smtClean="0"/>
              <a:t>with</a:t>
            </a:r>
            <a:r>
              <a:rPr kumimoji="1" lang="zh-CN" altLang="en-US" sz="3200" dirty="0" smtClean="0"/>
              <a:t> </a:t>
            </a:r>
            <a:r>
              <a:rPr kumimoji="1" lang="en-US" altLang="zh-CN" sz="3200" dirty="0" smtClean="0"/>
              <a:t>a</a:t>
            </a:r>
            <a:r>
              <a:rPr kumimoji="1" lang="zh-CN" altLang="en-US" sz="3200" dirty="0" smtClean="0"/>
              <a:t> </a:t>
            </a:r>
            <a:r>
              <a:rPr kumimoji="1" lang="en-US" altLang="zh-CN" sz="3200" dirty="0" smtClean="0"/>
              <a:t>Japanese.</a:t>
            </a:r>
          </a:p>
          <a:p>
            <a:pPr>
              <a:lnSpc>
                <a:spcPct val="150000"/>
              </a:lnSpc>
            </a:pPr>
            <a:r>
              <a:rPr kumimoji="1" lang="en-US" altLang="zh-CN" sz="3200" dirty="0" smtClean="0"/>
              <a:t>1.Record</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words</a:t>
            </a:r>
            <a:r>
              <a:rPr kumimoji="1" lang="zh-CN" altLang="en-US" sz="3200" dirty="0" smtClean="0"/>
              <a:t> </a:t>
            </a:r>
            <a:r>
              <a:rPr kumimoji="1" lang="en-US" altLang="zh-CN" sz="3200" dirty="0" smtClean="0"/>
              <a:t>in</a:t>
            </a:r>
            <a:r>
              <a:rPr kumimoji="1" lang="zh-CN" altLang="en-US" sz="3200" dirty="0" smtClean="0"/>
              <a:t> </a:t>
            </a:r>
            <a:r>
              <a:rPr kumimoji="1" lang="en-US" altLang="zh-CN" sz="3200" dirty="0" smtClean="0"/>
              <a:t>Chinese.</a:t>
            </a:r>
          </a:p>
          <a:p>
            <a:pPr>
              <a:lnSpc>
                <a:spcPct val="150000"/>
              </a:lnSpc>
            </a:pPr>
            <a:r>
              <a:rPr kumimoji="1" lang="en-US" altLang="zh-CN" sz="3200" dirty="0" smtClean="0"/>
              <a:t>2.Translate</a:t>
            </a:r>
            <a:r>
              <a:rPr kumimoji="1" lang="zh-CN" altLang="en-US" sz="3200" dirty="0" smtClean="0"/>
              <a:t> </a:t>
            </a:r>
            <a:r>
              <a:rPr kumimoji="1" lang="en-US" altLang="zh-CN" sz="3200" dirty="0" smtClean="0"/>
              <a:t>it</a:t>
            </a:r>
            <a:r>
              <a:rPr kumimoji="1" lang="zh-CN" altLang="en-US" sz="3200" dirty="0" smtClean="0"/>
              <a:t> </a:t>
            </a:r>
            <a:r>
              <a:rPr kumimoji="1" lang="en-US" altLang="zh-CN" sz="3200" dirty="0" smtClean="0"/>
              <a:t>into</a:t>
            </a:r>
            <a:r>
              <a:rPr kumimoji="1" lang="zh-CN" altLang="en-US" sz="3200" dirty="0" smtClean="0"/>
              <a:t> </a:t>
            </a:r>
            <a:r>
              <a:rPr kumimoji="1" lang="en-US" altLang="zh-CN" sz="3200" dirty="0" smtClean="0"/>
              <a:t>Japanese.</a:t>
            </a:r>
          </a:p>
          <a:p>
            <a:pPr>
              <a:lnSpc>
                <a:spcPct val="150000"/>
              </a:lnSpc>
            </a:pPr>
            <a:r>
              <a:rPr kumimoji="1" lang="en-US" altLang="zh-CN" sz="3200" dirty="0" smtClean="0"/>
              <a:t>3.Send</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translated</a:t>
            </a:r>
            <a:r>
              <a:rPr kumimoji="1" lang="zh-CN" altLang="en-US" sz="3200" dirty="0" smtClean="0"/>
              <a:t> </a:t>
            </a:r>
            <a:r>
              <a:rPr kumimoji="1" lang="en-US" altLang="zh-CN" sz="3200" dirty="0" smtClean="0"/>
              <a:t>words.</a:t>
            </a:r>
            <a:endParaRPr kumimoji="1" lang="zh-CN" altLang="en-US" sz="3200" dirty="0"/>
          </a:p>
        </p:txBody>
      </p:sp>
    </p:spTree>
    <p:extLst>
      <p:ext uri="{BB962C8B-B14F-4D97-AF65-F5344CB8AC3E}">
        <p14:creationId xmlns:p14="http://schemas.microsoft.com/office/powerpoint/2010/main" val="60642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8" name="图片 7"/>
          <p:cNvPicPr>
            <a:picLocks noChangeAspect="1"/>
          </p:cNvPicPr>
          <p:nvPr/>
        </p:nvPicPr>
        <p:blipFill>
          <a:blip r:embed="rId3"/>
          <a:stretch>
            <a:fillRect/>
          </a:stretch>
        </p:blipFill>
        <p:spPr>
          <a:xfrm>
            <a:off x="3611304" y="494179"/>
            <a:ext cx="5324967" cy="3530685"/>
          </a:xfrm>
          <a:prstGeom prst="rect">
            <a:avLst/>
          </a:prstGeom>
        </p:spPr>
      </p:pic>
      <p:sp>
        <p:nvSpPr>
          <p:cNvPr id="6" name="文本框 5"/>
          <p:cNvSpPr txBox="1"/>
          <p:nvPr/>
        </p:nvSpPr>
        <p:spPr>
          <a:xfrm>
            <a:off x="1545670" y="3857750"/>
            <a:ext cx="9456234" cy="1938992"/>
          </a:xfrm>
          <a:prstGeom prst="rect">
            <a:avLst/>
          </a:prstGeom>
          <a:noFill/>
        </p:spPr>
        <p:txBody>
          <a:bodyPr wrap="square" rtlCol="0">
            <a:spAutoFit/>
          </a:bodyPr>
          <a:lstStyle/>
          <a:p>
            <a:r>
              <a:rPr kumimoji="1" lang="en-US" altLang="zh-CN" sz="4000" dirty="0" smtClean="0"/>
              <a:t>If</a:t>
            </a:r>
            <a:r>
              <a:rPr kumimoji="1" lang="zh-CN" altLang="en-US" sz="4000" dirty="0" smtClean="0"/>
              <a:t> </a:t>
            </a:r>
            <a:r>
              <a:rPr kumimoji="1" lang="en-US" altLang="zh-CN" sz="4000" dirty="0" smtClean="0"/>
              <a:t>we</a:t>
            </a:r>
            <a:r>
              <a:rPr kumimoji="1" lang="zh-CN" altLang="en-US" sz="4000" dirty="0" smtClean="0"/>
              <a:t> </a:t>
            </a:r>
            <a:r>
              <a:rPr kumimoji="1" lang="en-US" altLang="zh-CN" sz="4000" dirty="0" smtClean="0"/>
              <a:t>want</a:t>
            </a:r>
            <a:r>
              <a:rPr kumimoji="1" lang="zh-CN" altLang="en-US" sz="4000" dirty="0" smtClean="0"/>
              <a:t> </a:t>
            </a:r>
            <a:r>
              <a:rPr kumimoji="1" lang="en-US" altLang="zh-CN" sz="4000" dirty="0" smtClean="0"/>
              <a:t>to</a:t>
            </a:r>
            <a:r>
              <a:rPr kumimoji="1" lang="zh-CN" altLang="en-US" sz="4000" dirty="0" smtClean="0"/>
              <a:t> </a:t>
            </a:r>
            <a:r>
              <a:rPr kumimoji="1" lang="en-US" altLang="zh-CN" sz="4000" dirty="0" smtClean="0"/>
              <a:t>communicate</a:t>
            </a:r>
            <a:r>
              <a:rPr kumimoji="1" lang="zh-CN" altLang="en-US" sz="4000" dirty="0" smtClean="0"/>
              <a:t> </a:t>
            </a:r>
            <a:r>
              <a:rPr kumimoji="1" lang="en-US" altLang="zh-CN" sz="4000" dirty="0" smtClean="0"/>
              <a:t>with</a:t>
            </a:r>
            <a:r>
              <a:rPr kumimoji="1" lang="zh-CN" altLang="en-US" sz="4000" dirty="0" smtClean="0"/>
              <a:t> </a:t>
            </a:r>
            <a:r>
              <a:rPr kumimoji="1" lang="en-US" altLang="zh-CN" sz="4000" dirty="0" smtClean="0"/>
              <a:t>computer</a:t>
            </a:r>
            <a:r>
              <a:rPr kumimoji="1" lang="zh-CN" altLang="en-US" sz="4000" dirty="0" smtClean="0"/>
              <a:t> </a:t>
            </a:r>
            <a:r>
              <a:rPr kumimoji="1" lang="en-US" altLang="zh-CN" sz="4000" dirty="0" smtClean="0"/>
              <a:t>and</a:t>
            </a:r>
            <a:r>
              <a:rPr kumimoji="1" lang="zh-CN" altLang="en-US" sz="4000" dirty="0" smtClean="0"/>
              <a:t> </a:t>
            </a:r>
            <a:r>
              <a:rPr kumimoji="1" lang="en-US" altLang="zh-CN" sz="4000" dirty="0" smtClean="0"/>
              <a:t>control</a:t>
            </a:r>
            <a:r>
              <a:rPr kumimoji="1" lang="zh-CN" altLang="en-US" sz="4000" dirty="0" smtClean="0"/>
              <a:t> </a:t>
            </a:r>
            <a:r>
              <a:rPr kumimoji="1" lang="en-US" altLang="zh-CN" sz="4000" dirty="0" smtClean="0"/>
              <a:t>it</a:t>
            </a:r>
            <a:r>
              <a:rPr kumimoji="1" lang="zh-CN" altLang="en-US" sz="4000" dirty="0" smtClean="0"/>
              <a:t> </a:t>
            </a:r>
            <a:r>
              <a:rPr kumimoji="1" lang="en-US" altLang="zh-CN" sz="4000" dirty="0" smtClean="0"/>
              <a:t>to</a:t>
            </a:r>
            <a:r>
              <a:rPr kumimoji="1" lang="zh-CN" altLang="en-US" sz="4000" dirty="0" smtClean="0"/>
              <a:t> </a:t>
            </a:r>
            <a:r>
              <a:rPr kumimoji="1" lang="en-US" altLang="zh-CN" sz="4000" dirty="0" smtClean="0"/>
              <a:t>do</a:t>
            </a:r>
            <a:r>
              <a:rPr kumimoji="1" lang="zh-CN" altLang="en-US" sz="4000" dirty="0" smtClean="0"/>
              <a:t> </a:t>
            </a:r>
            <a:r>
              <a:rPr kumimoji="1" lang="en-US" altLang="zh-CN" sz="4000" dirty="0" smtClean="0"/>
              <a:t>something,</a:t>
            </a:r>
            <a:r>
              <a:rPr kumimoji="1" lang="zh-CN" altLang="en-US" sz="4000" dirty="0" smtClean="0"/>
              <a:t> </a:t>
            </a:r>
            <a:r>
              <a:rPr kumimoji="1" lang="en-US" altLang="zh-CN" sz="4000" dirty="0" smtClean="0"/>
              <a:t>we</a:t>
            </a:r>
            <a:r>
              <a:rPr kumimoji="1" lang="zh-CN" altLang="en-US" sz="4000" dirty="0" smtClean="0"/>
              <a:t> </a:t>
            </a:r>
            <a:r>
              <a:rPr kumimoji="1" lang="en-US" altLang="zh-CN" sz="4000" dirty="0" err="1" smtClean="0"/>
              <a:t>shoule</a:t>
            </a:r>
            <a:r>
              <a:rPr kumimoji="1" lang="zh-CN" altLang="en-US" sz="4000" dirty="0" smtClean="0"/>
              <a:t> </a:t>
            </a:r>
            <a:r>
              <a:rPr kumimoji="1" lang="en-US" altLang="zh-CN" sz="4000" dirty="0" smtClean="0"/>
              <a:t>“speak”</a:t>
            </a:r>
            <a:r>
              <a:rPr kumimoji="1" lang="zh-CN" altLang="en-US" sz="4000" dirty="0" smtClean="0"/>
              <a:t> </a:t>
            </a:r>
            <a:r>
              <a:rPr kumimoji="1" lang="en-US" altLang="zh-CN" sz="4000" dirty="0" smtClean="0"/>
              <a:t>programming</a:t>
            </a:r>
            <a:r>
              <a:rPr kumimoji="1" lang="zh-CN" altLang="en-US" sz="4000" dirty="0" smtClean="0"/>
              <a:t> </a:t>
            </a:r>
            <a:r>
              <a:rPr kumimoji="1" lang="en-US" altLang="zh-CN" sz="4000" dirty="0" smtClean="0"/>
              <a:t>language.</a:t>
            </a:r>
            <a:endParaRPr kumimoji="1" lang="zh-CN" altLang="en-US" sz="4000" dirty="0"/>
          </a:p>
        </p:txBody>
      </p:sp>
    </p:spTree>
    <p:extLst>
      <p:ext uri="{BB962C8B-B14F-4D97-AF65-F5344CB8AC3E}">
        <p14:creationId xmlns:p14="http://schemas.microsoft.com/office/powerpoint/2010/main" val="1125648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4" name="文本框 3"/>
          <p:cNvSpPr txBox="1"/>
          <p:nvPr/>
        </p:nvSpPr>
        <p:spPr>
          <a:xfrm>
            <a:off x="6934816" y="1396061"/>
            <a:ext cx="4350218" cy="3539430"/>
          </a:xfrm>
          <a:prstGeom prst="rect">
            <a:avLst/>
          </a:prstGeom>
          <a:noFill/>
        </p:spPr>
        <p:txBody>
          <a:bodyPr wrap="square" rtlCol="0">
            <a:spAutoFit/>
          </a:bodyPr>
          <a:lstStyle/>
          <a:p>
            <a:r>
              <a:rPr lang="en-US" altLang="zh-CN" sz="3200" dirty="0"/>
              <a:t>Now there are more than 2,500 documented programming languages</a:t>
            </a:r>
            <a:r>
              <a:rPr lang="en-US" altLang="zh-CN" sz="3200" dirty="0" smtClean="0"/>
              <a:t>.</a:t>
            </a:r>
          </a:p>
          <a:p>
            <a:r>
              <a:rPr lang="en-US" altLang="zh-CN" sz="3200" dirty="0"/>
              <a:t> This timeline includes fifty of the more than 2500 documented programming languages. </a:t>
            </a:r>
            <a:endParaRPr kumimoji="1" lang="zh-CN" altLang="en-US" sz="3200" dirty="0"/>
          </a:p>
        </p:txBody>
      </p:sp>
      <p:pic>
        <p:nvPicPr>
          <p:cNvPr id="6" name="图片 5"/>
          <p:cNvPicPr>
            <a:picLocks noChangeAspect="1"/>
          </p:cNvPicPr>
          <p:nvPr/>
        </p:nvPicPr>
        <p:blipFill>
          <a:blip r:embed="rId3"/>
          <a:stretch>
            <a:fillRect/>
          </a:stretch>
        </p:blipFill>
        <p:spPr>
          <a:xfrm>
            <a:off x="857995" y="978966"/>
            <a:ext cx="5831494" cy="4373620"/>
          </a:xfrm>
          <a:prstGeom prst="rect">
            <a:avLst/>
          </a:prstGeom>
        </p:spPr>
      </p:pic>
    </p:spTree>
    <p:extLst>
      <p:ext uri="{BB962C8B-B14F-4D97-AF65-F5344CB8AC3E}">
        <p14:creationId xmlns:p14="http://schemas.microsoft.com/office/powerpoint/2010/main" val="20876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a:blip r:embed="rId3"/>
          <a:stretch>
            <a:fillRect/>
          </a:stretch>
        </p:blipFill>
        <p:spPr>
          <a:xfrm>
            <a:off x="1898184" y="0"/>
            <a:ext cx="9007708" cy="4841644"/>
          </a:xfrm>
          <a:prstGeom prst="rect">
            <a:avLst/>
          </a:prstGeom>
        </p:spPr>
      </p:pic>
      <p:sp>
        <p:nvSpPr>
          <p:cNvPr id="3" name="文本框 2"/>
          <p:cNvSpPr txBox="1"/>
          <p:nvPr/>
        </p:nvSpPr>
        <p:spPr>
          <a:xfrm>
            <a:off x="2207942" y="5040351"/>
            <a:ext cx="8391656" cy="523220"/>
          </a:xfrm>
          <a:prstGeom prst="rect">
            <a:avLst/>
          </a:prstGeom>
          <a:noFill/>
        </p:spPr>
        <p:txBody>
          <a:bodyPr wrap="none" rtlCol="0">
            <a:spAutoFit/>
          </a:bodyPr>
          <a:lstStyle/>
          <a:p>
            <a:r>
              <a:rPr lang="en-US" altLang="zh-CN" sz="2800" dirty="0"/>
              <a:t>Java and C are the most stable languages ​​in the industry.</a:t>
            </a:r>
            <a:endParaRPr kumimoji="1" lang="zh-CN" altLang="en-US" sz="2800" dirty="0"/>
          </a:p>
        </p:txBody>
      </p:sp>
    </p:spTree>
    <p:extLst>
      <p:ext uri="{BB962C8B-B14F-4D97-AF65-F5344CB8AC3E}">
        <p14:creationId xmlns:p14="http://schemas.microsoft.com/office/powerpoint/2010/main" val="50285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6" name="矩形 5"/>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7" name="文本框 6"/>
          <p:cNvSpPr txBox="1"/>
          <p:nvPr/>
        </p:nvSpPr>
        <p:spPr>
          <a:xfrm>
            <a:off x="2253138" y="193801"/>
            <a:ext cx="7685724" cy="830997"/>
          </a:xfrm>
          <a:prstGeom prst="rect">
            <a:avLst/>
          </a:prstGeom>
          <a:noFill/>
        </p:spPr>
        <p:txBody>
          <a:bodyPr wrap="square" rtlCol="0">
            <a:spAutoFit/>
          </a:bodyPr>
          <a:lstStyle/>
          <a:p>
            <a:r>
              <a:rPr lang="en-US" altLang="zh-CN" sz="4800" b="1" dirty="0" smtClean="0">
                <a:solidFill>
                  <a:schemeClr val="bg1"/>
                </a:solidFill>
              </a:rPr>
              <a:t>Why</a:t>
            </a:r>
            <a:r>
              <a:rPr lang="zh-CN" altLang="en-US" sz="4800" b="1" dirty="0" smtClean="0">
                <a:solidFill>
                  <a:schemeClr val="bg1"/>
                </a:solidFill>
              </a:rPr>
              <a:t> </a:t>
            </a:r>
            <a:r>
              <a:rPr lang="en-US" altLang="zh-CN" sz="4800" b="1" dirty="0" smtClean="0">
                <a:solidFill>
                  <a:schemeClr val="bg1"/>
                </a:solidFill>
              </a:rPr>
              <a:t>to</a:t>
            </a:r>
            <a:r>
              <a:rPr lang="zh-CN" altLang="en-US" sz="4800" b="1" dirty="0" smtClean="0">
                <a:solidFill>
                  <a:schemeClr val="bg1"/>
                </a:solidFill>
              </a:rPr>
              <a:t> </a:t>
            </a:r>
            <a:r>
              <a:rPr lang="en-US" altLang="zh-CN" sz="4800" b="1" dirty="0" smtClean="0">
                <a:solidFill>
                  <a:schemeClr val="bg1"/>
                </a:solidFill>
              </a:rPr>
              <a:t>study</a:t>
            </a:r>
            <a:r>
              <a:rPr lang="zh-CN" altLang="en-US" sz="4800" b="1" dirty="0" smtClean="0">
                <a:solidFill>
                  <a:schemeClr val="bg1"/>
                </a:solidFill>
              </a:rPr>
              <a:t> </a:t>
            </a:r>
            <a:r>
              <a:rPr lang="en-US" altLang="zh-CN" sz="4800" b="1" dirty="0">
                <a:solidFill>
                  <a:schemeClr val="bg1"/>
                </a:solidFill>
              </a:rPr>
              <a:t>t</a:t>
            </a:r>
            <a:r>
              <a:rPr lang="en-US" altLang="zh-CN" sz="4800" b="1" dirty="0" smtClean="0">
                <a:solidFill>
                  <a:schemeClr val="bg1"/>
                </a:solidFill>
              </a:rPr>
              <a:t>he</a:t>
            </a:r>
            <a:r>
              <a:rPr lang="zh-CN" altLang="en-US" sz="4800" b="1" dirty="0" smtClean="0">
                <a:solidFill>
                  <a:schemeClr val="bg1"/>
                </a:solidFill>
              </a:rPr>
              <a:t> </a:t>
            </a:r>
            <a:r>
              <a:rPr lang="en-US" altLang="zh-CN" sz="4800" b="1" dirty="0" smtClean="0">
                <a:solidFill>
                  <a:schemeClr val="bg1"/>
                </a:solidFill>
              </a:rPr>
              <a:t>C</a:t>
            </a:r>
            <a:r>
              <a:rPr lang="zh-CN" altLang="en-US" sz="4800" b="1" dirty="0" smtClean="0">
                <a:solidFill>
                  <a:schemeClr val="bg1"/>
                </a:solidFill>
              </a:rPr>
              <a:t> </a:t>
            </a:r>
            <a:r>
              <a:rPr lang="en-US" altLang="zh-CN" sz="4800" b="1" dirty="0" smtClean="0">
                <a:solidFill>
                  <a:schemeClr val="bg1"/>
                </a:solidFill>
              </a:rPr>
              <a:t>language</a:t>
            </a:r>
          </a:p>
        </p:txBody>
      </p:sp>
      <p:sp>
        <p:nvSpPr>
          <p:cNvPr id="4" name="文本框 3"/>
          <p:cNvSpPr txBox="1"/>
          <p:nvPr/>
        </p:nvSpPr>
        <p:spPr>
          <a:xfrm>
            <a:off x="5939883" y="1979477"/>
            <a:ext cx="5099824" cy="3539430"/>
          </a:xfrm>
          <a:prstGeom prst="rect">
            <a:avLst/>
          </a:prstGeom>
          <a:noFill/>
        </p:spPr>
        <p:txBody>
          <a:bodyPr wrap="square" rtlCol="0">
            <a:spAutoFit/>
          </a:bodyPr>
          <a:lstStyle/>
          <a:p>
            <a:r>
              <a:rPr lang="en-US" altLang="zh-CN" sz="2800" dirty="0"/>
              <a:t>T</a:t>
            </a:r>
            <a:r>
              <a:rPr lang="en-US" altLang="zh-CN" sz="2800" dirty="0" smtClean="0"/>
              <a:t>he </a:t>
            </a:r>
            <a:r>
              <a:rPr lang="en-US" altLang="zh-CN" sz="2800" dirty="0"/>
              <a:t>C is a high-level language, but it not purely high </a:t>
            </a:r>
            <a:r>
              <a:rPr lang="en-US" altLang="zh-CN" sz="2800" dirty="0" smtClean="0"/>
              <a:t>level</a:t>
            </a:r>
            <a:r>
              <a:rPr lang="zh-CN" altLang="en-US" sz="2800" dirty="0" smtClean="0"/>
              <a:t> </a:t>
            </a:r>
            <a:r>
              <a:rPr lang="en-US" altLang="zh-CN" sz="2800" dirty="0" smtClean="0"/>
              <a:t>and </a:t>
            </a:r>
            <a:r>
              <a:rPr lang="en-US" altLang="zh-CN" sz="2800" dirty="0"/>
              <a:t>it operate efficiency.</a:t>
            </a:r>
          </a:p>
          <a:p>
            <a:r>
              <a:rPr lang="en-US" altLang="zh-CN" sz="2800" dirty="0" smtClean="0"/>
              <a:t>We </a:t>
            </a:r>
            <a:r>
              <a:rPr lang="en-US" altLang="zh-CN" sz="2800" dirty="0"/>
              <a:t>can know the basic principle of computer by learning the C.</a:t>
            </a:r>
          </a:p>
          <a:p>
            <a:r>
              <a:rPr lang="en-US" altLang="zh-CN" sz="2800" dirty="0"/>
              <a:t>M</a:t>
            </a:r>
            <a:r>
              <a:rPr lang="en-US" altLang="zh-CN" sz="2800" dirty="0" smtClean="0"/>
              <a:t>any </a:t>
            </a:r>
            <a:r>
              <a:rPr lang="en-US" altLang="zh-CN" sz="2800" dirty="0"/>
              <a:t>popular language were designed with the thinking and grammar of C, such as Java</a:t>
            </a:r>
            <a:r>
              <a:rPr lang="en-US" altLang="zh-CN" sz="2800" dirty="0" smtClean="0"/>
              <a:t>.</a:t>
            </a:r>
            <a:endParaRPr lang="en-US" altLang="zh-CN" sz="2800" dirty="0"/>
          </a:p>
        </p:txBody>
      </p:sp>
      <p:pic>
        <p:nvPicPr>
          <p:cNvPr id="8" name="图片 7"/>
          <p:cNvPicPr>
            <a:picLocks noChangeAspect="1"/>
          </p:cNvPicPr>
          <p:nvPr/>
        </p:nvPicPr>
        <p:blipFill>
          <a:blip r:embed="rId3"/>
          <a:stretch>
            <a:fillRect/>
          </a:stretch>
        </p:blipFill>
        <p:spPr>
          <a:xfrm>
            <a:off x="830501" y="1226043"/>
            <a:ext cx="4913626" cy="5159307"/>
          </a:xfrm>
          <a:prstGeom prst="rect">
            <a:avLst/>
          </a:prstGeom>
        </p:spPr>
      </p:pic>
    </p:spTree>
    <p:extLst>
      <p:ext uri="{BB962C8B-B14F-4D97-AF65-F5344CB8AC3E}">
        <p14:creationId xmlns:p14="http://schemas.microsoft.com/office/powerpoint/2010/main" val="183050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3" name="图片 2"/>
          <p:cNvPicPr>
            <a:picLocks noChangeAspect="1"/>
          </p:cNvPicPr>
          <p:nvPr/>
        </p:nvPicPr>
        <p:blipFill>
          <a:blip r:embed="rId3"/>
          <a:stretch>
            <a:fillRect/>
          </a:stretch>
        </p:blipFill>
        <p:spPr>
          <a:xfrm>
            <a:off x="1259571" y="897441"/>
            <a:ext cx="10137852" cy="4195536"/>
          </a:xfrm>
          <a:prstGeom prst="rect">
            <a:avLst/>
          </a:prstGeom>
        </p:spPr>
      </p:pic>
    </p:spTree>
    <p:extLst>
      <p:ext uri="{BB962C8B-B14F-4D97-AF65-F5344CB8AC3E}">
        <p14:creationId xmlns:p14="http://schemas.microsoft.com/office/powerpoint/2010/main" val="718813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矩形 2"/>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 name="文本框 3"/>
          <p:cNvSpPr txBox="1"/>
          <p:nvPr/>
        </p:nvSpPr>
        <p:spPr>
          <a:xfrm>
            <a:off x="2677681" y="193801"/>
            <a:ext cx="7685724" cy="830997"/>
          </a:xfrm>
          <a:prstGeom prst="rect">
            <a:avLst/>
          </a:prstGeom>
          <a:noFill/>
        </p:spPr>
        <p:txBody>
          <a:bodyPr wrap="square" rtlCol="0">
            <a:spAutoFit/>
          </a:bodyPr>
          <a:lstStyle/>
          <a:p>
            <a:r>
              <a:rPr lang="en-US" altLang="zh-CN" sz="4800" b="1">
                <a:solidFill>
                  <a:schemeClr val="bg1"/>
                </a:solidFill>
              </a:rPr>
              <a:t>A</a:t>
            </a:r>
            <a:r>
              <a:rPr lang="en-US" altLang="zh-CN" sz="4800" b="1" smtClean="0">
                <a:solidFill>
                  <a:schemeClr val="bg1"/>
                </a:solidFill>
              </a:rPr>
              <a:t>fter-class assignments</a:t>
            </a:r>
            <a:endParaRPr lang="en-US" altLang="zh-CN" sz="4800" b="1" dirty="0">
              <a:solidFill>
                <a:schemeClr val="bg1"/>
              </a:solidFill>
            </a:endParaRPr>
          </a:p>
        </p:txBody>
      </p:sp>
      <p:sp>
        <p:nvSpPr>
          <p:cNvPr id="2" name="文本框 1"/>
          <p:cNvSpPr txBox="1"/>
          <p:nvPr/>
        </p:nvSpPr>
        <p:spPr>
          <a:xfrm>
            <a:off x="2775654" y="1595021"/>
            <a:ext cx="5584576" cy="4062651"/>
          </a:xfrm>
          <a:prstGeom prst="rect">
            <a:avLst/>
          </a:prstGeom>
          <a:noFill/>
        </p:spPr>
        <p:txBody>
          <a:bodyPr wrap="square" rtlCol="0">
            <a:spAutoFit/>
          </a:bodyPr>
          <a:lstStyle/>
          <a:p>
            <a:pPr>
              <a:lnSpc>
                <a:spcPct val="150000"/>
              </a:lnSpc>
            </a:pPr>
            <a:r>
              <a:rPr kumimoji="1" lang="en-US" altLang="zh-CN" sz="2400" b="1" dirty="0"/>
              <a:t>Q1. Programming question</a:t>
            </a:r>
          </a:p>
          <a:p>
            <a:pPr>
              <a:lnSpc>
                <a:spcPct val="150000"/>
              </a:lnSpc>
            </a:pPr>
            <a:r>
              <a:rPr kumimoji="1" lang="en-US" altLang="zh-CN" sz="2000" dirty="0" smtClean="0"/>
              <a:t>Write </a:t>
            </a:r>
            <a:r>
              <a:rPr kumimoji="1" lang="en-US" altLang="zh-CN" sz="2000" dirty="0"/>
              <a:t>code to print some words what you want to say on the screen.</a:t>
            </a:r>
          </a:p>
          <a:p>
            <a:pPr>
              <a:lnSpc>
                <a:spcPct val="150000"/>
              </a:lnSpc>
            </a:pPr>
            <a:r>
              <a:rPr kumimoji="1" lang="en-US" altLang="zh-CN" sz="2400" b="1" dirty="0"/>
              <a:t>Q2.Short-answer question</a:t>
            </a:r>
          </a:p>
          <a:p>
            <a:pPr>
              <a:lnSpc>
                <a:spcPct val="150000"/>
              </a:lnSpc>
            </a:pPr>
            <a:r>
              <a:rPr kumimoji="1" lang="en-US" altLang="zh-CN" sz="2000" dirty="0"/>
              <a:t>What is the application domain of C language, or we can use the C to do what?</a:t>
            </a:r>
          </a:p>
          <a:p>
            <a:pPr>
              <a:lnSpc>
                <a:spcPct val="150000"/>
              </a:lnSpc>
            </a:pPr>
            <a:r>
              <a:rPr kumimoji="1" lang="en-US" altLang="zh-CN" sz="2400" b="1" dirty="0"/>
              <a:t>Q3.Optional question</a:t>
            </a:r>
          </a:p>
          <a:p>
            <a:pPr>
              <a:lnSpc>
                <a:spcPct val="150000"/>
              </a:lnSpc>
            </a:pPr>
            <a:r>
              <a:rPr kumimoji="1" lang="en-US" altLang="zh-CN" sz="2000" dirty="0"/>
              <a:t>How the C language works?</a:t>
            </a:r>
          </a:p>
        </p:txBody>
      </p:sp>
      <p:pic>
        <p:nvPicPr>
          <p:cNvPr id="1026" name="Picture 2" descr="https://uploader.shimo.im/f/BKNWmoscXGEeTSo2.png!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615" y="4261074"/>
            <a:ext cx="1389615" cy="139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2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6" name="矩形 5"/>
          <p:cNvSpPr/>
          <p:nvPr/>
        </p:nvSpPr>
        <p:spPr>
          <a:xfrm>
            <a:off x="0" y="2573107"/>
            <a:ext cx="12191999"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7" name="文本框 6"/>
          <p:cNvSpPr txBox="1"/>
          <p:nvPr/>
        </p:nvSpPr>
        <p:spPr>
          <a:xfrm>
            <a:off x="1416305" y="2774352"/>
            <a:ext cx="9144000" cy="830997"/>
          </a:xfrm>
          <a:prstGeom prst="rect">
            <a:avLst/>
          </a:prstGeom>
          <a:noFill/>
        </p:spPr>
        <p:txBody>
          <a:bodyPr wrap="square" rtlCol="0">
            <a:spAutoFit/>
          </a:bodyPr>
          <a:lstStyle/>
          <a:p>
            <a:pPr algn="ctr"/>
            <a:r>
              <a:rPr kumimoji="1" lang="en-US" altLang="zh-CN" sz="4800" b="1" dirty="0" smtClean="0">
                <a:solidFill>
                  <a:schemeClr val="bg1"/>
                </a:solidFill>
              </a:rPr>
              <a:t>Goodbye!</a:t>
            </a:r>
            <a:endParaRPr kumimoji="1" lang="zh-CN" altLang="en-US" sz="4800" b="1" dirty="0">
              <a:solidFill>
                <a:schemeClr val="bg1"/>
              </a:solidFill>
            </a:endParaRPr>
          </a:p>
        </p:txBody>
      </p:sp>
    </p:spTree>
    <p:extLst>
      <p:ext uri="{BB962C8B-B14F-4D97-AF65-F5344CB8AC3E}">
        <p14:creationId xmlns:p14="http://schemas.microsoft.com/office/powerpoint/2010/main" val="105501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73107"/>
            <a:ext cx="12191999"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7171" name="TextBox 5" hidden="1"/>
          <p:cNvSpPr txBox="1">
            <a:spLocks noChangeArrowheads="1"/>
          </p:cNvSpPr>
          <p:nvPr/>
        </p:nvSpPr>
        <p:spPr bwMode="auto">
          <a:xfrm>
            <a:off x="3463925" y="1954214"/>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eaLnBrk="1" hangingPunct="1">
              <a:spcBef>
                <a:spcPct val="0"/>
              </a:spcBef>
              <a:buFontTx/>
              <a:buNone/>
            </a:pPr>
            <a:r>
              <a:rPr lang="zh-CN" altLang="en-US" sz="1800">
                <a:latin typeface="微软雅黑" charset="-122"/>
                <a:ea typeface="微软雅黑" charset="-122"/>
              </a:rPr>
              <a:t>点击添加文本</a:t>
            </a:r>
          </a:p>
        </p:txBody>
      </p:sp>
      <p:sp>
        <p:nvSpPr>
          <p:cNvPr id="7172" name="矩形 6" hidden="1"/>
          <p:cNvSpPr>
            <a:spLocks noChangeArrowheads="1"/>
          </p:cNvSpPr>
          <p:nvPr/>
        </p:nvSpPr>
        <p:spPr bwMode="auto">
          <a:xfrm>
            <a:off x="3463926" y="3025776"/>
            <a:ext cx="1471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eaLnBrk="1" hangingPunct="1">
              <a:spcBef>
                <a:spcPct val="0"/>
              </a:spcBef>
              <a:buFontTx/>
              <a:buNone/>
            </a:pPr>
            <a:r>
              <a:rPr lang="zh-CN" altLang="en-US" sz="1800">
                <a:latin typeface="微软雅黑" charset="-122"/>
                <a:ea typeface="微软雅黑" charset="-122"/>
              </a:rPr>
              <a:t>点击添加文本</a:t>
            </a:r>
          </a:p>
        </p:txBody>
      </p:sp>
      <p:sp>
        <p:nvSpPr>
          <p:cNvPr id="7173" name="矩形 7" hidden="1"/>
          <p:cNvSpPr>
            <a:spLocks noChangeArrowheads="1"/>
          </p:cNvSpPr>
          <p:nvPr/>
        </p:nvSpPr>
        <p:spPr bwMode="auto">
          <a:xfrm>
            <a:off x="3535363" y="4240213"/>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eaLnBrk="1" hangingPunct="1">
              <a:spcBef>
                <a:spcPct val="0"/>
              </a:spcBef>
              <a:buFontTx/>
              <a:buNone/>
            </a:pPr>
            <a:r>
              <a:rPr lang="zh-CN" altLang="en-US" sz="1800">
                <a:latin typeface="微软雅黑" charset="-122"/>
                <a:ea typeface="微软雅黑" charset="-122"/>
              </a:rPr>
              <a:t>点击添加文本</a:t>
            </a:r>
          </a:p>
        </p:txBody>
      </p:sp>
      <p:sp>
        <p:nvSpPr>
          <p:cNvPr id="7174" name="矩形 8" hidden="1"/>
          <p:cNvSpPr>
            <a:spLocks noChangeArrowheads="1"/>
          </p:cNvSpPr>
          <p:nvPr/>
        </p:nvSpPr>
        <p:spPr bwMode="auto">
          <a:xfrm>
            <a:off x="3535363" y="5526088"/>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eaLnBrk="1" hangingPunct="1">
              <a:spcBef>
                <a:spcPct val="0"/>
              </a:spcBef>
              <a:buFontTx/>
              <a:buNone/>
            </a:pPr>
            <a:r>
              <a:rPr lang="zh-CN" altLang="en-US" sz="1800">
                <a:latin typeface="微软雅黑" charset="-122"/>
                <a:ea typeface="微软雅黑" charset="-122"/>
              </a:rPr>
              <a:t>点击添加文本</a:t>
            </a: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2" name="文本框 1"/>
          <p:cNvSpPr txBox="1"/>
          <p:nvPr/>
        </p:nvSpPr>
        <p:spPr>
          <a:xfrm>
            <a:off x="1416305" y="2774352"/>
            <a:ext cx="9144000" cy="830997"/>
          </a:xfrm>
          <a:prstGeom prst="rect">
            <a:avLst/>
          </a:prstGeom>
          <a:noFill/>
        </p:spPr>
        <p:txBody>
          <a:bodyPr wrap="square" rtlCol="0">
            <a:spAutoFit/>
          </a:bodyPr>
          <a:lstStyle/>
          <a:p>
            <a:pPr algn="ctr"/>
            <a:r>
              <a:rPr kumimoji="1" lang="en-US" altLang="zh-CN" sz="4800" b="1" dirty="0" smtClean="0">
                <a:solidFill>
                  <a:schemeClr val="bg1"/>
                </a:solidFill>
              </a:rPr>
              <a:t>What’s</a:t>
            </a:r>
            <a:r>
              <a:rPr kumimoji="1" lang="zh-CN" altLang="en-US" sz="4800" b="1" dirty="0" smtClean="0">
                <a:solidFill>
                  <a:schemeClr val="bg1"/>
                </a:solidFill>
              </a:rPr>
              <a:t> </a:t>
            </a:r>
            <a:r>
              <a:rPr kumimoji="1" lang="en-US" altLang="zh-CN" sz="4800" b="1" dirty="0" smtClean="0">
                <a:solidFill>
                  <a:schemeClr val="bg1"/>
                </a:solidFill>
              </a:rPr>
              <a:t>the</a:t>
            </a:r>
            <a:r>
              <a:rPr kumimoji="1" lang="zh-CN" altLang="en-US" sz="4800" b="1" dirty="0" smtClean="0">
                <a:solidFill>
                  <a:schemeClr val="bg1"/>
                </a:solidFill>
              </a:rPr>
              <a:t> </a:t>
            </a:r>
            <a:r>
              <a:rPr kumimoji="1" lang="en-US" altLang="zh-CN" sz="4800" b="1" dirty="0" smtClean="0">
                <a:solidFill>
                  <a:schemeClr val="bg1"/>
                </a:solidFill>
              </a:rPr>
              <a:t>C</a:t>
            </a:r>
            <a:r>
              <a:rPr kumimoji="1" lang="zh-CN" altLang="en-US" sz="4800" b="1" dirty="0" smtClean="0">
                <a:solidFill>
                  <a:schemeClr val="bg1"/>
                </a:solidFill>
              </a:rPr>
              <a:t> </a:t>
            </a:r>
            <a:r>
              <a:rPr kumimoji="1" lang="en-US" altLang="zh-CN" sz="4800" b="1" dirty="0">
                <a:solidFill>
                  <a:schemeClr val="bg1"/>
                </a:solidFill>
              </a:rPr>
              <a:t>l</a:t>
            </a:r>
            <a:r>
              <a:rPr kumimoji="1" lang="en-US" altLang="zh-CN" sz="4800" b="1" dirty="0" smtClean="0">
                <a:solidFill>
                  <a:schemeClr val="bg1"/>
                </a:solidFill>
              </a:rPr>
              <a:t>anguage</a:t>
            </a:r>
            <a:endParaRPr kumimoji="1" lang="zh-CN" altLang="en-US" sz="4800" b="1" dirty="0">
              <a:solidFill>
                <a:schemeClr val="bg1"/>
              </a:solidFill>
            </a:endParaRPr>
          </a:p>
        </p:txBody>
      </p:sp>
    </p:spTree>
    <p:extLst>
      <p:ext uri="{BB962C8B-B14F-4D97-AF65-F5344CB8AC3E}">
        <p14:creationId xmlns:p14="http://schemas.microsoft.com/office/powerpoint/2010/main" val="1008570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7444"/>
            <a:ext cx="12192000" cy="12334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rotWithShape="1">
          <a:blip r:embed="rId3"/>
          <a:srcRect b="15051"/>
          <a:stretch/>
        </p:blipFill>
        <p:spPr>
          <a:xfrm>
            <a:off x="2719449" y="1647455"/>
            <a:ext cx="6858000" cy="3268930"/>
          </a:xfrm>
          <a:prstGeom prst="rect">
            <a:avLst/>
          </a:prstGeom>
        </p:spPr>
      </p:pic>
      <p:sp>
        <p:nvSpPr>
          <p:cNvPr id="3" name="文本框 2"/>
          <p:cNvSpPr txBox="1"/>
          <p:nvPr/>
        </p:nvSpPr>
        <p:spPr>
          <a:xfrm>
            <a:off x="2500336" y="190254"/>
            <a:ext cx="7191328" cy="830997"/>
          </a:xfrm>
          <a:prstGeom prst="rect">
            <a:avLst/>
          </a:prstGeom>
          <a:noFill/>
        </p:spPr>
        <p:txBody>
          <a:bodyPr wrap="none" rtlCol="0">
            <a:spAutoFit/>
          </a:bodyPr>
          <a:lstStyle/>
          <a:p>
            <a:r>
              <a:rPr lang="en-US" altLang="zh-CN" sz="4800" b="1" dirty="0" smtClean="0">
                <a:solidFill>
                  <a:schemeClr val="bg1"/>
                </a:solidFill>
              </a:rPr>
              <a:t>The history of Computation</a:t>
            </a:r>
            <a:endParaRPr lang="en-US" altLang="zh-CN" sz="4800" b="1" dirty="0">
              <a:solidFill>
                <a:schemeClr val="bg1"/>
              </a:solidFill>
            </a:endParaRPr>
          </a:p>
        </p:txBody>
      </p:sp>
    </p:spTree>
    <p:extLst>
      <p:ext uri="{BB962C8B-B14F-4D97-AF65-F5344CB8AC3E}">
        <p14:creationId xmlns:p14="http://schemas.microsoft.com/office/powerpoint/2010/main" val="151265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3" name="文本框 2"/>
          <p:cNvSpPr txBox="1"/>
          <p:nvPr/>
        </p:nvSpPr>
        <p:spPr>
          <a:xfrm>
            <a:off x="2358242" y="4201473"/>
            <a:ext cx="6858000" cy="1815882"/>
          </a:xfrm>
          <a:prstGeom prst="rect">
            <a:avLst/>
          </a:prstGeom>
          <a:noFill/>
        </p:spPr>
        <p:txBody>
          <a:bodyPr wrap="square" rtlCol="0">
            <a:spAutoFit/>
          </a:bodyPr>
          <a:lstStyle/>
          <a:p>
            <a:r>
              <a:rPr lang="en-US" altLang="zh-CN" sz="2800" dirty="0"/>
              <a:t>At the very </a:t>
            </a:r>
            <a:r>
              <a:rPr lang="en-US" altLang="zh-CN" sz="2800" dirty="0" err="1"/>
              <a:t>begining</a:t>
            </a:r>
            <a:r>
              <a:rPr lang="en-US" altLang="zh-CN" sz="2800" dirty="0"/>
              <a:t>, the primitive man can record the number of animals by the stone or stick.</a:t>
            </a:r>
          </a:p>
          <a:p>
            <a:endParaRPr kumimoji="1" lang="zh-CN" altLang="en-US" sz="2800" dirty="0"/>
          </a:p>
        </p:txBody>
      </p:sp>
      <p:pic>
        <p:nvPicPr>
          <p:cNvPr id="4" name="图片 3"/>
          <p:cNvPicPr>
            <a:picLocks noChangeAspect="1"/>
          </p:cNvPicPr>
          <p:nvPr/>
        </p:nvPicPr>
        <p:blipFill>
          <a:blip r:embed="rId3"/>
          <a:stretch>
            <a:fillRect/>
          </a:stretch>
        </p:blipFill>
        <p:spPr>
          <a:xfrm>
            <a:off x="2358242" y="692141"/>
            <a:ext cx="6858000" cy="3492500"/>
          </a:xfrm>
          <a:prstGeom prst="rect">
            <a:avLst/>
          </a:prstGeom>
        </p:spPr>
      </p:pic>
    </p:spTree>
    <p:extLst>
      <p:ext uri="{BB962C8B-B14F-4D97-AF65-F5344CB8AC3E}">
        <p14:creationId xmlns:p14="http://schemas.microsoft.com/office/powerpoint/2010/main" val="85368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2" name="文本框 1"/>
          <p:cNvSpPr txBox="1"/>
          <p:nvPr/>
        </p:nvSpPr>
        <p:spPr>
          <a:xfrm>
            <a:off x="2315688" y="4240079"/>
            <a:ext cx="7350826" cy="954107"/>
          </a:xfrm>
          <a:prstGeom prst="rect">
            <a:avLst/>
          </a:prstGeom>
          <a:noFill/>
        </p:spPr>
        <p:txBody>
          <a:bodyPr wrap="square" rtlCol="0">
            <a:spAutoFit/>
          </a:bodyPr>
          <a:lstStyle/>
          <a:p>
            <a:r>
              <a:rPr lang="en-US" altLang="zh-CN" sz="2800" dirty="0"/>
              <a:t>In 1623, the German scientist </a:t>
            </a:r>
            <a:r>
              <a:rPr lang="en-US" altLang="zh-CN" sz="2800" dirty="0" err="1" smtClean="0"/>
              <a:t>Schickard</a:t>
            </a:r>
            <a:r>
              <a:rPr lang="zh-CN" altLang="en-US" sz="2800" dirty="0" smtClean="0"/>
              <a:t> </a:t>
            </a:r>
            <a:r>
              <a:rPr lang="en-US" altLang="zh-CN" sz="2800" dirty="0" smtClean="0"/>
              <a:t>(</a:t>
            </a:r>
            <a:r>
              <a:rPr lang="zh-CN" altLang="en-US" sz="2800" dirty="0"/>
              <a:t>契克卡德</a:t>
            </a:r>
            <a:r>
              <a:rPr lang="en-US" altLang="zh-CN" sz="2800" dirty="0" smtClean="0"/>
              <a:t>) </a:t>
            </a:r>
            <a:r>
              <a:rPr lang="en-US" altLang="zh-CN" sz="2800" dirty="0"/>
              <a:t>invented the first mechanical calculator. </a:t>
            </a:r>
          </a:p>
        </p:txBody>
      </p:sp>
      <p:pic>
        <p:nvPicPr>
          <p:cNvPr id="3" name="图片 2"/>
          <p:cNvPicPr>
            <a:picLocks noChangeAspect="1"/>
          </p:cNvPicPr>
          <p:nvPr/>
        </p:nvPicPr>
        <p:blipFill>
          <a:blip r:embed="rId3"/>
          <a:stretch>
            <a:fillRect/>
          </a:stretch>
        </p:blipFill>
        <p:spPr>
          <a:xfrm>
            <a:off x="2515424" y="738202"/>
            <a:ext cx="2757219" cy="3245035"/>
          </a:xfrm>
          <a:prstGeom prst="rect">
            <a:avLst/>
          </a:prstGeom>
        </p:spPr>
      </p:pic>
      <p:pic>
        <p:nvPicPr>
          <p:cNvPr id="4" name="图片 3"/>
          <p:cNvPicPr>
            <a:picLocks noChangeAspect="1"/>
          </p:cNvPicPr>
          <p:nvPr/>
        </p:nvPicPr>
        <p:blipFill>
          <a:blip r:embed="rId4"/>
          <a:stretch>
            <a:fillRect/>
          </a:stretch>
        </p:blipFill>
        <p:spPr>
          <a:xfrm>
            <a:off x="6172472" y="981551"/>
            <a:ext cx="3251827" cy="3001686"/>
          </a:xfrm>
          <a:prstGeom prst="rect">
            <a:avLst/>
          </a:prstGeom>
        </p:spPr>
      </p:pic>
    </p:spTree>
    <p:extLst>
      <p:ext uri="{BB962C8B-B14F-4D97-AF65-F5344CB8AC3E}">
        <p14:creationId xmlns:p14="http://schemas.microsoft.com/office/powerpoint/2010/main" val="48163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a:blip r:embed="rId3"/>
          <a:stretch>
            <a:fillRect/>
          </a:stretch>
        </p:blipFill>
        <p:spPr>
          <a:xfrm>
            <a:off x="2903435" y="801584"/>
            <a:ext cx="1858570" cy="2676341"/>
          </a:xfrm>
          <a:prstGeom prst="rect">
            <a:avLst/>
          </a:prstGeom>
        </p:spPr>
      </p:pic>
      <p:pic>
        <p:nvPicPr>
          <p:cNvPr id="3" name="图片 2"/>
          <p:cNvPicPr>
            <a:picLocks noChangeAspect="1"/>
          </p:cNvPicPr>
          <p:nvPr/>
        </p:nvPicPr>
        <p:blipFill>
          <a:blip r:embed="rId4"/>
          <a:stretch>
            <a:fillRect/>
          </a:stretch>
        </p:blipFill>
        <p:spPr>
          <a:xfrm>
            <a:off x="5471886" y="801585"/>
            <a:ext cx="4240570" cy="2915392"/>
          </a:xfrm>
          <a:prstGeom prst="rect">
            <a:avLst/>
          </a:prstGeom>
        </p:spPr>
      </p:pic>
      <p:sp>
        <p:nvSpPr>
          <p:cNvPr id="4" name="文本框 3"/>
          <p:cNvSpPr txBox="1"/>
          <p:nvPr/>
        </p:nvSpPr>
        <p:spPr>
          <a:xfrm>
            <a:off x="3194462" y="4049486"/>
            <a:ext cx="6089404" cy="1815882"/>
          </a:xfrm>
          <a:prstGeom prst="rect">
            <a:avLst/>
          </a:prstGeom>
          <a:noFill/>
        </p:spPr>
        <p:txBody>
          <a:bodyPr wrap="square" rtlCol="0">
            <a:spAutoFit/>
          </a:bodyPr>
          <a:lstStyle/>
          <a:p>
            <a:r>
              <a:rPr lang="en-US" altLang="zh-CN" sz="2800" dirty="0"/>
              <a:t>After that, the France physicist </a:t>
            </a:r>
            <a:r>
              <a:rPr lang="en-US" altLang="zh-CN" sz="2800" dirty="0" smtClean="0"/>
              <a:t>Pascal</a:t>
            </a:r>
            <a:r>
              <a:rPr lang="zh-CN" altLang="en-US" sz="2800" dirty="0" smtClean="0"/>
              <a:t> </a:t>
            </a:r>
            <a:r>
              <a:rPr lang="en-US" altLang="zh-CN" sz="2800" dirty="0" smtClean="0"/>
              <a:t>(</a:t>
            </a:r>
            <a:r>
              <a:rPr lang="zh-CN" altLang="en-US" sz="2800" dirty="0" smtClean="0"/>
              <a:t>帕斯卡</a:t>
            </a:r>
            <a:r>
              <a:rPr lang="en-US" altLang="zh-CN" sz="2800" dirty="0" smtClean="0"/>
              <a:t>) </a:t>
            </a:r>
            <a:r>
              <a:rPr lang="en-US" altLang="zh-CN" sz="2800" dirty="0"/>
              <a:t>improved the calculator in </a:t>
            </a:r>
            <a:r>
              <a:rPr lang="en-US" altLang="zh-CN" sz="2800" dirty="0" smtClean="0"/>
              <a:t>1652</a:t>
            </a:r>
            <a:r>
              <a:rPr lang="en-US" altLang="zh-CN" sz="2800" dirty="0"/>
              <a:t>.</a:t>
            </a:r>
            <a:endParaRPr lang="en-US" altLang="zh-CN" sz="2800" dirty="0"/>
          </a:p>
          <a:p>
            <a:endParaRPr kumimoji="1" lang="zh-CN" altLang="en-US" sz="2800" dirty="0"/>
          </a:p>
        </p:txBody>
      </p:sp>
    </p:spTree>
    <p:extLst>
      <p:ext uri="{BB962C8B-B14F-4D97-AF65-F5344CB8AC3E}">
        <p14:creationId xmlns:p14="http://schemas.microsoft.com/office/powerpoint/2010/main" val="929410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a:blip r:embed="rId3"/>
          <a:stretch>
            <a:fillRect/>
          </a:stretch>
        </p:blipFill>
        <p:spPr>
          <a:xfrm>
            <a:off x="2777178" y="674502"/>
            <a:ext cx="1945446" cy="3054350"/>
          </a:xfrm>
          <a:prstGeom prst="rect">
            <a:avLst/>
          </a:prstGeom>
        </p:spPr>
      </p:pic>
      <p:pic>
        <p:nvPicPr>
          <p:cNvPr id="3" name="图片 2"/>
          <p:cNvPicPr>
            <a:picLocks noChangeAspect="1"/>
          </p:cNvPicPr>
          <p:nvPr/>
        </p:nvPicPr>
        <p:blipFill>
          <a:blip r:embed="rId4"/>
          <a:stretch>
            <a:fillRect/>
          </a:stretch>
        </p:blipFill>
        <p:spPr>
          <a:xfrm>
            <a:off x="5333505" y="794575"/>
            <a:ext cx="4539040" cy="2814204"/>
          </a:xfrm>
          <a:prstGeom prst="rect">
            <a:avLst/>
          </a:prstGeom>
        </p:spPr>
      </p:pic>
      <p:sp>
        <p:nvSpPr>
          <p:cNvPr id="4" name="文本框 3"/>
          <p:cNvSpPr txBox="1"/>
          <p:nvPr/>
        </p:nvSpPr>
        <p:spPr>
          <a:xfrm>
            <a:off x="2777178" y="3980860"/>
            <a:ext cx="7095367" cy="1815882"/>
          </a:xfrm>
          <a:prstGeom prst="rect">
            <a:avLst/>
          </a:prstGeom>
          <a:noFill/>
        </p:spPr>
        <p:txBody>
          <a:bodyPr wrap="square" rtlCol="0">
            <a:spAutoFit/>
          </a:bodyPr>
          <a:lstStyle/>
          <a:p>
            <a:r>
              <a:rPr lang="en-US" altLang="zh-CN" sz="2800" dirty="0"/>
              <a:t>T</a:t>
            </a:r>
            <a:r>
              <a:rPr lang="en-US" altLang="zh-CN" sz="2800" dirty="0" smtClean="0"/>
              <a:t>he </a:t>
            </a:r>
            <a:r>
              <a:rPr lang="en-US" altLang="zh-CN" sz="2800" dirty="0"/>
              <a:t>German mathematician </a:t>
            </a:r>
            <a:r>
              <a:rPr lang="en-US" altLang="zh-CN" sz="2800" b="1" dirty="0" smtClean="0"/>
              <a:t>Leibniz</a:t>
            </a:r>
            <a:r>
              <a:rPr lang="zh-CN" altLang="en-US" sz="2800" dirty="0" smtClean="0"/>
              <a:t> </a:t>
            </a:r>
            <a:r>
              <a:rPr lang="en-US" altLang="zh-CN" sz="2800" dirty="0" smtClean="0"/>
              <a:t>(</a:t>
            </a:r>
            <a:r>
              <a:rPr lang="zh-CN" altLang="en-US" sz="2800" dirty="0" smtClean="0"/>
              <a:t>莱布尼茨</a:t>
            </a:r>
            <a:r>
              <a:rPr lang="en-US" altLang="zh-CN" sz="2800" dirty="0" smtClean="0"/>
              <a:t>) </a:t>
            </a:r>
            <a:r>
              <a:rPr lang="en-US" altLang="zh-CN" sz="2800" dirty="0"/>
              <a:t>make the calculator can compute multiplication and division.</a:t>
            </a:r>
          </a:p>
          <a:p>
            <a:endParaRPr kumimoji="1" lang="zh-CN" altLang="en-US" sz="2800" dirty="0"/>
          </a:p>
        </p:txBody>
      </p:sp>
    </p:spTree>
    <p:extLst>
      <p:ext uri="{BB962C8B-B14F-4D97-AF65-F5344CB8AC3E}">
        <p14:creationId xmlns:p14="http://schemas.microsoft.com/office/powerpoint/2010/main" val="1956414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pic>
        <p:nvPicPr>
          <p:cNvPr id="2" name="图片 1"/>
          <p:cNvPicPr>
            <a:picLocks noChangeAspect="1"/>
          </p:cNvPicPr>
          <p:nvPr/>
        </p:nvPicPr>
        <p:blipFill>
          <a:blip r:embed="rId3"/>
          <a:stretch>
            <a:fillRect/>
          </a:stretch>
        </p:blipFill>
        <p:spPr>
          <a:xfrm>
            <a:off x="1735448" y="1521471"/>
            <a:ext cx="4346423" cy="3053362"/>
          </a:xfrm>
          <a:prstGeom prst="rect">
            <a:avLst/>
          </a:prstGeom>
        </p:spPr>
      </p:pic>
      <p:sp>
        <p:nvSpPr>
          <p:cNvPr id="3" name="文本框 2"/>
          <p:cNvSpPr txBox="1"/>
          <p:nvPr/>
        </p:nvSpPr>
        <p:spPr>
          <a:xfrm>
            <a:off x="6144603" y="1391943"/>
            <a:ext cx="4252464" cy="4154984"/>
          </a:xfrm>
          <a:prstGeom prst="rect">
            <a:avLst/>
          </a:prstGeom>
          <a:noFill/>
        </p:spPr>
        <p:txBody>
          <a:bodyPr wrap="square" rtlCol="0">
            <a:spAutoFit/>
          </a:bodyPr>
          <a:lstStyle/>
          <a:p>
            <a:r>
              <a:rPr lang="en-US" altLang="zh-CN" sz="2400" dirty="0"/>
              <a:t>Until to 20th century, global population increase quickly because of the development of science and technology. At that time, people need more complicated computation. So the world's first electronic computer birthed in the University of Pennsylvania in the U.S in 1946.</a:t>
            </a:r>
          </a:p>
          <a:p>
            <a:endParaRPr kumimoji="1" lang="zh-CN" altLang="en-US" sz="2400" dirty="0"/>
          </a:p>
        </p:txBody>
      </p:sp>
    </p:spTree>
    <p:extLst>
      <p:ext uri="{BB962C8B-B14F-4D97-AF65-F5344CB8AC3E}">
        <p14:creationId xmlns:p14="http://schemas.microsoft.com/office/powerpoint/2010/main" val="134135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166" y="5796742"/>
            <a:ext cx="4273296" cy="762000"/>
          </a:xfrm>
          <a:prstGeom prst="rect">
            <a:avLst/>
          </a:prstGeom>
        </p:spPr>
      </p:pic>
      <p:sp>
        <p:nvSpPr>
          <p:cNvPr id="2" name="文本框 1"/>
          <p:cNvSpPr txBox="1"/>
          <p:nvPr/>
        </p:nvSpPr>
        <p:spPr>
          <a:xfrm>
            <a:off x="1877291" y="2237509"/>
            <a:ext cx="4624599" cy="2677656"/>
          </a:xfrm>
          <a:prstGeom prst="rect">
            <a:avLst/>
          </a:prstGeom>
          <a:noFill/>
        </p:spPr>
        <p:txBody>
          <a:bodyPr wrap="none" rtlCol="0">
            <a:spAutoFit/>
          </a:bodyPr>
          <a:lstStyle/>
          <a:p>
            <a:pPr>
              <a:lnSpc>
                <a:spcPct val="150000"/>
              </a:lnSpc>
            </a:pPr>
            <a:r>
              <a:rPr lang="en-US" altLang="zh-CN" sz="2800" b="1" dirty="0"/>
              <a:t>modern computer </a:t>
            </a:r>
            <a:r>
              <a:rPr lang="en-US" altLang="zh-CN" sz="2800" b="1" dirty="0" smtClean="0"/>
              <a:t>technology</a:t>
            </a:r>
          </a:p>
          <a:p>
            <a:pPr>
              <a:lnSpc>
                <a:spcPct val="150000"/>
              </a:lnSpc>
            </a:pPr>
            <a:r>
              <a:rPr lang="en-US" altLang="zh-CN" sz="2800" dirty="0" smtClean="0"/>
              <a:t>network technology</a:t>
            </a:r>
          </a:p>
          <a:p>
            <a:pPr>
              <a:lnSpc>
                <a:spcPct val="150000"/>
              </a:lnSpc>
            </a:pPr>
            <a:r>
              <a:rPr lang="en-US" altLang="zh-CN" sz="2800" dirty="0" smtClean="0"/>
              <a:t>database technology</a:t>
            </a:r>
          </a:p>
          <a:p>
            <a:pPr>
              <a:lnSpc>
                <a:spcPct val="150000"/>
              </a:lnSpc>
            </a:pPr>
            <a:r>
              <a:rPr lang="en-US" altLang="zh-CN" sz="2800" dirty="0" smtClean="0"/>
              <a:t>communications </a:t>
            </a:r>
            <a:r>
              <a:rPr lang="en-US" altLang="zh-CN" sz="2800" dirty="0"/>
              <a:t>technology</a:t>
            </a:r>
          </a:p>
        </p:txBody>
      </p:sp>
      <p:sp>
        <p:nvSpPr>
          <p:cNvPr id="3" name="文本框 2"/>
          <p:cNvSpPr txBox="1"/>
          <p:nvPr/>
        </p:nvSpPr>
        <p:spPr>
          <a:xfrm>
            <a:off x="7701653" y="3281321"/>
            <a:ext cx="3103418" cy="523220"/>
          </a:xfrm>
          <a:prstGeom prst="rect">
            <a:avLst/>
          </a:prstGeom>
          <a:noFill/>
        </p:spPr>
        <p:txBody>
          <a:bodyPr wrap="square" rtlCol="0">
            <a:spAutoFit/>
          </a:bodyPr>
          <a:lstStyle/>
          <a:p>
            <a:r>
              <a:rPr kumimoji="1" lang="en-US" altLang="zh-CN" sz="2800" b="1" dirty="0" smtClean="0"/>
              <a:t>Develop</a:t>
            </a:r>
            <a:r>
              <a:rPr kumimoji="1" lang="zh-CN" altLang="en-US" sz="2800" b="1" dirty="0" smtClean="0"/>
              <a:t> </a:t>
            </a:r>
            <a:r>
              <a:rPr lang="en-US" altLang="zh-CN" sz="2800" b="1" dirty="0" smtClean="0"/>
              <a:t>rapidly</a:t>
            </a:r>
            <a:endParaRPr lang="en-US" altLang="zh-CN" sz="2800" b="1" dirty="0"/>
          </a:p>
        </p:txBody>
      </p:sp>
      <p:sp>
        <p:nvSpPr>
          <p:cNvPr id="4" name="右大括号 3"/>
          <p:cNvSpPr/>
          <p:nvPr/>
        </p:nvSpPr>
        <p:spPr>
          <a:xfrm>
            <a:off x="6906491" y="2452255"/>
            <a:ext cx="471054" cy="218135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ln w="0"/>
              <a:effectLst>
                <a:outerShdw blurRad="38100" dist="19050" dir="2700000" algn="tl" rotWithShape="0">
                  <a:schemeClr val="dk1">
                    <a:alpha val="40000"/>
                  </a:schemeClr>
                </a:outerShdw>
              </a:effectLst>
            </a:endParaRPr>
          </a:p>
        </p:txBody>
      </p:sp>
      <p:sp>
        <p:nvSpPr>
          <p:cNvPr id="6" name="文本框 5"/>
          <p:cNvSpPr txBox="1"/>
          <p:nvPr/>
        </p:nvSpPr>
        <p:spPr>
          <a:xfrm>
            <a:off x="1877291" y="1224834"/>
            <a:ext cx="8077200" cy="769441"/>
          </a:xfrm>
          <a:prstGeom prst="rect">
            <a:avLst/>
          </a:prstGeom>
          <a:noFill/>
        </p:spPr>
        <p:txBody>
          <a:bodyPr wrap="square" rtlCol="0">
            <a:spAutoFit/>
          </a:bodyPr>
          <a:lstStyle/>
          <a:p>
            <a:r>
              <a:rPr kumimoji="1" lang="en-US" altLang="zh-CN" sz="4400" b="1" dirty="0" smtClean="0">
                <a:solidFill>
                  <a:schemeClr val="accent6">
                    <a:lumMod val="75000"/>
                  </a:schemeClr>
                </a:solidFill>
              </a:rPr>
              <a:t>Now,</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this</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is</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the</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age</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of</a:t>
            </a:r>
            <a:r>
              <a:rPr kumimoji="1" lang="zh-CN" altLang="en-US" sz="4400" b="1" dirty="0" smtClean="0">
                <a:solidFill>
                  <a:schemeClr val="accent6">
                    <a:lumMod val="75000"/>
                  </a:schemeClr>
                </a:solidFill>
              </a:rPr>
              <a:t> </a:t>
            </a:r>
            <a:r>
              <a:rPr kumimoji="1" lang="en-US" altLang="zh-CN" sz="4400" b="1" dirty="0" smtClean="0">
                <a:solidFill>
                  <a:schemeClr val="accent6">
                    <a:lumMod val="75000"/>
                  </a:schemeClr>
                </a:solidFill>
              </a:rPr>
              <a:t>technology.</a:t>
            </a:r>
            <a:endParaRPr kumimoji="1" lang="zh-CN" altLang="en-US" sz="4400" b="1" dirty="0">
              <a:solidFill>
                <a:schemeClr val="accent6">
                  <a:lumMod val="75000"/>
                </a:schemeClr>
              </a:solidFill>
            </a:endParaRPr>
          </a:p>
        </p:txBody>
      </p:sp>
    </p:spTree>
    <p:extLst>
      <p:ext uri="{BB962C8B-B14F-4D97-AF65-F5344CB8AC3E}">
        <p14:creationId xmlns:p14="http://schemas.microsoft.com/office/powerpoint/2010/main" val="2053861526"/>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381</Words>
  <Application>Microsoft Macintosh PowerPoint</Application>
  <PresentationFormat>宽屏</PresentationFormat>
  <Paragraphs>43</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Calibri</vt:lpstr>
      <vt:lpstr>DengXian</vt:lpstr>
      <vt:lpstr>Helvetica Neue Medium</vt:lpstr>
      <vt:lpstr>Roboto Bold</vt:lpstr>
      <vt:lpstr>宋体</vt:lpstr>
      <vt:lpstr>微软雅黑</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Zong lou</dc:creator>
  <cp:lastModifiedBy>Zong lou</cp:lastModifiedBy>
  <cp:revision>87</cp:revision>
  <dcterms:created xsi:type="dcterms:W3CDTF">2020-03-15T04:42:37Z</dcterms:created>
  <dcterms:modified xsi:type="dcterms:W3CDTF">2020-03-15T17:49:04Z</dcterms:modified>
</cp:coreProperties>
</file>